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64" r:id="rId5"/>
    <p:sldId id="321" r:id="rId6"/>
    <p:sldId id="332" r:id="rId7"/>
    <p:sldId id="330" r:id="rId8"/>
    <p:sldId id="331" r:id="rId9"/>
    <p:sldId id="333" r:id="rId10"/>
    <p:sldId id="327" r:id="rId11"/>
    <p:sldId id="311" r:id="rId12"/>
    <p:sldId id="329" r:id="rId13"/>
  </p:sldIdLst>
  <p:sldSz cx="12192000" cy="6858000"/>
  <p:notesSz cx="672465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rling, Jessica" initials="SJ" lastIdx="1" clrIdx="0">
    <p:extLst>
      <p:ext uri="{19B8F6BF-5375-455C-9EA6-DF929625EA0E}">
        <p15:presenceInfo xmlns:p15="http://schemas.microsoft.com/office/powerpoint/2012/main" userId="S::Jessica.Sterling@justice.gov.uk::60879859-b8ac-4efd-9463-cb35293f6c31" providerId="AD"/>
      </p:ext>
    </p:extLst>
  </p:cmAuthor>
  <p:cmAuthor id="2" name="Pruce, Zoe (Trade and Investment Negotiations)" initials="PZ(aIN" lastIdx="11" clrIdx="1">
    <p:extLst>
      <p:ext uri="{19B8F6BF-5375-455C-9EA6-DF929625EA0E}">
        <p15:presenceInfo xmlns:p15="http://schemas.microsoft.com/office/powerpoint/2012/main" userId="S::Zoe.Pruce@beis.gov.uk::f9c47ae1-c479-4dc0-8192-00339700f084" providerId="AD"/>
      </p:ext>
    </p:extLst>
  </p:cmAuthor>
  <p:cmAuthor id="3" name="Couturier, Jonathan (Trade and Investment Negotiations)" initials="CJ(aIN" lastIdx="8" clrIdx="2">
    <p:extLst>
      <p:ext uri="{19B8F6BF-5375-455C-9EA6-DF929625EA0E}">
        <p15:presenceInfo xmlns:p15="http://schemas.microsoft.com/office/powerpoint/2012/main" userId="S::Jonathan.Couturier@beis.gov.uk::22c72b16-756d-4ccb-b06b-292d571bef84" providerId="AD"/>
      </p:ext>
    </p:extLst>
  </p:cmAuthor>
  <p:cmAuthor id="4" name="Lee, Daniel (Trade and Investment Negotiations)" initials="LD(aIN" lastIdx="6" clrIdx="3">
    <p:extLst>
      <p:ext uri="{19B8F6BF-5375-455C-9EA6-DF929625EA0E}">
        <p15:presenceInfo xmlns:p15="http://schemas.microsoft.com/office/powerpoint/2012/main" userId="S::Daniel.Lee2@beis.gov.uk::e72adbe0-2e27-40fb-b8ff-df8584ae1861" providerId="AD"/>
      </p:ext>
    </p:extLst>
  </p:cmAuthor>
  <p:cmAuthor id="5" name="Squire, Simon (Trade and Investment Negotiations)" initials="SN" lastIdx="1" clrIdx="4">
    <p:extLst>
      <p:ext uri="{19B8F6BF-5375-455C-9EA6-DF929625EA0E}">
        <p15:presenceInfo xmlns:p15="http://schemas.microsoft.com/office/powerpoint/2012/main" userId="S::simon.squire@beis.gov.uk::5f60d990-1757-4894-a0e4-3d4905035f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66CCFF"/>
    <a:srgbClr val="CC99FF"/>
    <a:srgbClr val="1D61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FBF6C2-A5A5-4FA3-B4FB-DC0FC671C11E}" v="243" dt="2021-01-07T15:28:25.109"/>
    <p1510:client id="{ECF5665B-A5FB-4251-8A1B-42D6E2FFC53E}" v="27" dt="2021-01-06T15:51:36.596"/>
    <p1510:client id="{7C6EB054-F66F-4241-8217-368CB93D8338}" vWet="8" dt="2021-01-07T15:27:13.508"/>
    <p1510:client id="{9075D74F-DCA8-33C6-2944-D8BFEB3E588E}" v="1" dt="2021-01-07T10:02:57.849"/>
    <p1510:client id="{FE0A5740-6C9E-26AE-9ED5-7816A32A808E}" v="13" dt="2021-01-07T12:06:32.6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4015" cy="495428"/>
          </a:xfrm>
          <a:prstGeom prst="rect">
            <a:avLst/>
          </a:prstGeom>
        </p:spPr>
        <p:txBody>
          <a:bodyPr vert="horz" lIns="91767" tIns="45884" rIns="91767" bIns="45884" rtlCol="0"/>
          <a:lstStyle>
            <a:lvl1pPr algn="l">
              <a:defRPr sz="1200"/>
            </a:lvl1pPr>
          </a:lstStyle>
          <a:p>
            <a:endParaRPr lang="en-GB"/>
          </a:p>
        </p:txBody>
      </p:sp>
      <p:sp>
        <p:nvSpPr>
          <p:cNvPr id="3" name="Date Placeholder 2"/>
          <p:cNvSpPr>
            <a:spLocks noGrp="1"/>
          </p:cNvSpPr>
          <p:nvPr>
            <p:ph type="dt" idx="1"/>
          </p:nvPr>
        </p:nvSpPr>
        <p:spPr>
          <a:xfrm>
            <a:off x="3809079" y="0"/>
            <a:ext cx="2914015" cy="495428"/>
          </a:xfrm>
          <a:prstGeom prst="rect">
            <a:avLst/>
          </a:prstGeom>
        </p:spPr>
        <p:txBody>
          <a:bodyPr vert="horz" lIns="91767" tIns="45884" rIns="91767" bIns="45884" rtlCol="0"/>
          <a:lstStyle>
            <a:lvl1pPr algn="r">
              <a:defRPr sz="1200"/>
            </a:lvl1pPr>
          </a:lstStyle>
          <a:p>
            <a:fld id="{31ED5ACD-8BA9-4B8F-99D7-DEAA611044F6}" type="datetimeFigureOut">
              <a:rPr lang="en-GB" smtClean="0"/>
              <a:t>15/01/2021</a:t>
            </a:fld>
            <a:endParaRPr lang="en-GB"/>
          </a:p>
        </p:txBody>
      </p:sp>
      <p:sp>
        <p:nvSpPr>
          <p:cNvPr id="4" name="Slide Image Placeholder 3"/>
          <p:cNvSpPr>
            <a:spLocks noGrp="1" noRot="1" noChangeAspect="1"/>
          </p:cNvSpPr>
          <p:nvPr>
            <p:ph type="sldImg" idx="2"/>
          </p:nvPr>
        </p:nvSpPr>
        <p:spPr>
          <a:xfrm>
            <a:off x="400050" y="1235075"/>
            <a:ext cx="5924550" cy="3332163"/>
          </a:xfrm>
          <a:prstGeom prst="rect">
            <a:avLst/>
          </a:prstGeom>
          <a:noFill/>
          <a:ln w="12700">
            <a:solidFill>
              <a:prstClr val="black"/>
            </a:solidFill>
          </a:ln>
        </p:spPr>
        <p:txBody>
          <a:bodyPr vert="horz" lIns="91767" tIns="45884" rIns="91767" bIns="45884" rtlCol="0" anchor="ctr"/>
          <a:lstStyle/>
          <a:p>
            <a:endParaRPr lang="en-GB"/>
          </a:p>
        </p:txBody>
      </p:sp>
      <p:sp>
        <p:nvSpPr>
          <p:cNvPr id="5" name="Notes Placeholder 4"/>
          <p:cNvSpPr>
            <a:spLocks noGrp="1"/>
          </p:cNvSpPr>
          <p:nvPr>
            <p:ph type="body" sz="quarter" idx="3"/>
          </p:nvPr>
        </p:nvSpPr>
        <p:spPr>
          <a:xfrm>
            <a:off x="672465" y="4751983"/>
            <a:ext cx="5379720" cy="3887986"/>
          </a:xfrm>
          <a:prstGeom prst="rect">
            <a:avLst/>
          </a:prstGeom>
        </p:spPr>
        <p:txBody>
          <a:bodyPr vert="horz" lIns="91767" tIns="45884" rIns="91767" bIns="458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378824"/>
            <a:ext cx="2914015" cy="495427"/>
          </a:xfrm>
          <a:prstGeom prst="rect">
            <a:avLst/>
          </a:prstGeom>
        </p:spPr>
        <p:txBody>
          <a:bodyPr vert="horz" lIns="91767" tIns="45884" rIns="91767" bIns="45884" rtlCol="0" anchor="b"/>
          <a:lstStyle>
            <a:lvl1pPr algn="l">
              <a:defRPr sz="1200"/>
            </a:lvl1pPr>
          </a:lstStyle>
          <a:p>
            <a:endParaRPr lang="en-GB"/>
          </a:p>
        </p:txBody>
      </p:sp>
      <p:sp>
        <p:nvSpPr>
          <p:cNvPr id="7" name="Slide Number Placeholder 6"/>
          <p:cNvSpPr>
            <a:spLocks noGrp="1"/>
          </p:cNvSpPr>
          <p:nvPr>
            <p:ph type="sldNum" sz="quarter" idx="5"/>
          </p:nvPr>
        </p:nvSpPr>
        <p:spPr>
          <a:xfrm>
            <a:off x="3809079" y="9378824"/>
            <a:ext cx="2914015" cy="495427"/>
          </a:xfrm>
          <a:prstGeom prst="rect">
            <a:avLst/>
          </a:prstGeom>
        </p:spPr>
        <p:txBody>
          <a:bodyPr vert="horz" lIns="91767" tIns="45884" rIns="91767" bIns="45884" rtlCol="0" anchor="b"/>
          <a:lstStyle>
            <a:lvl1pPr algn="r">
              <a:defRPr sz="1200"/>
            </a:lvl1pPr>
          </a:lstStyle>
          <a:p>
            <a:fld id="{143D956D-1284-4F5E-BDE3-0F3A8A94AB45}" type="slidenum">
              <a:rPr lang="en-GB" smtClean="0"/>
              <a:t>‹#›</a:t>
            </a:fld>
            <a:endParaRPr lang="en-GB"/>
          </a:p>
        </p:txBody>
      </p:sp>
    </p:spTree>
    <p:extLst>
      <p:ext uri="{BB962C8B-B14F-4D97-AF65-F5344CB8AC3E}">
        <p14:creationId xmlns:p14="http://schemas.microsoft.com/office/powerpoint/2010/main" val="1706515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a:solidFill>
                <a:schemeClr val="tx1"/>
              </a:solidFill>
              <a:effectLst/>
              <a:latin typeface="+mn-lt"/>
              <a:ea typeface="+mn-ea"/>
              <a:cs typeface="+mn-cs"/>
            </a:endParaRPr>
          </a:p>
          <a:p>
            <a:endParaRPr lang="en-GB"/>
          </a:p>
        </p:txBody>
      </p:sp>
      <p:sp>
        <p:nvSpPr>
          <p:cNvPr id="4" name="Slide Number Placeholder 3"/>
          <p:cNvSpPr>
            <a:spLocks noGrp="1"/>
          </p:cNvSpPr>
          <p:nvPr>
            <p:ph type="sldNum" sz="quarter" idx="10"/>
          </p:nvPr>
        </p:nvSpPr>
        <p:spPr/>
        <p:txBody>
          <a:bodyPr/>
          <a:lstStyle/>
          <a:p>
            <a:fld id="{143D956D-1284-4F5E-BDE3-0F3A8A94AB45}" type="slidenum">
              <a:rPr lang="en-GB" smtClean="0"/>
              <a:t>8</a:t>
            </a:fld>
            <a:endParaRPr lang="en-GB"/>
          </a:p>
        </p:txBody>
      </p:sp>
    </p:spTree>
    <p:extLst>
      <p:ext uri="{BB962C8B-B14F-4D97-AF65-F5344CB8AC3E}">
        <p14:creationId xmlns:p14="http://schemas.microsoft.com/office/powerpoint/2010/main" val="1583876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https://www.gov.uk/guidance/immigration-rules/immigration-rules-appendix-t5-temporary-worker-international-agreement-worker</a:t>
            </a:r>
          </a:p>
        </p:txBody>
      </p:sp>
      <p:sp>
        <p:nvSpPr>
          <p:cNvPr id="4" name="Slide Number Placeholder 3"/>
          <p:cNvSpPr>
            <a:spLocks noGrp="1"/>
          </p:cNvSpPr>
          <p:nvPr>
            <p:ph type="sldNum" sz="quarter" idx="5"/>
          </p:nvPr>
        </p:nvSpPr>
        <p:spPr/>
        <p:txBody>
          <a:bodyPr/>
          <a:lstStyle/>
          <a:p>
            <a:fld id="{143D956D-1284-4F5E-BDE3-0F3A8A94AB45}" type="slidenum">
              <a:rPr lang="en-GB" smtClean="0"/>
              <a:t>9</a:t>
            </a:fld>
            <a:endParaRPr lang="en-GB"/>
          </a:p>
        </p:txBody>
      </p:sp>
    </p:spTree>
    <p:extLst>
      <p:ext uri="{BB962C8B-B14F-4D97-AF65-F5344CB8AC3E}">
        <p14:creationId xmlns:p14="http://schemas.microsoft.com/office/powerpoint/2010/main" val="4005263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insert picture">
    <p:spTree>
      <p:nvGrpSpPr>
        <p:cNvPr id="1" name=""/>
        <p:cNvGrpSpPr/>
        <p:nvPr/>
      </p:nvGrpSpPr>
      <p:grpSpPr>
        <a:xfrm>
          <a:off x="0" y="0"/>
          <a:ext cx="0" cy="0"/>
          <a:chOff x="0" y="0"/>
          <a:chExt cx="0" cy="0"/>
        </a:xfrm>
      </p:grpSpPr>
      <p:sp>
        <p:nvSpPr>
          <p:cNvPr id="10" name="TextBox 9"/>
          <p:cNvSpPr txBox="1"/>
          <p:nvPr userDrawn="1"/>
        </p:nvSpPr>
        <p:spPr>
          <a:xfrm>
            <a:off x="9705314" y="4436535"/>
            <a:ext cx="2238331" cy="2246769"/>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Alternative cover design (delete</a:t>
            </a:r>
            <a:r>
              <a:rPr lang="en-GB" sz="1400" baseline="0">
                <a:latin typeface="Arial" panose="020B0604020202020204" pitchFamily="34" charset="0"/>
                <a:cs typeface="Arial" panose="020B0604020202020204" pitchFamily="34" charset="0"/>
              </a:rPr>
              <a:t> if not used): t</a:t>
            </a:r>
            <a:r>
              <a:rPr lang="en-GB" sz="1400">
                <a:latin typeface="Arial" panose="020B0604020202020204" pitchFamily="34" charset="0"/>
                <a:cs typeface="Arial" panose="020B0604020202020204" pitchFamily="34" charset="0"/>
              </a:rPr>
              <a:t>o insert</a:t>
            </a:r>
            <a:r>
              <a:rPr lang="en-GB" sz="1400" baseline="0">
                <a:latin typeface="Arial" panose="020B0604020202020204" pitchFamily="34" charset="0"/>
                <a:cs typeface="Arial" panose="020B0604020202020204" pitchFamily="34" charset="0"/>
              </a:rPr>
              <a:t> your picture here, add your picture to the presentation using the menu option ‘Insert &gt; Pictures’. Crop the picture to the space by right-clicking on it and selecting ‘Send to Back’.</a:t>
            </a:r>
            <a:endParaRPr lang="en-GB" sz="1400">
              <a:latin typeface="Arial" panose="020B0604020202020204" pitchFamily="34" charset="0"/>
              <a:cs typeface="Arial" panose="020B0604020202020204" pitchFamily="34" charset="0"/>
            </a:endParaRPr>
          </a:p>
        </p:txBody>
      </p:sp>
      <p:sp>
        <p:nvSpPr>
          <p:cNvPr id="11" name="Title 1"/>
          <p:cNvSpPr>
            <a:spLocks noGrp="1"/>
          </p:cNvSpPr>
          <p:nvPr>
            <p:ph type="ctrTitle" hasCustomPrompt="1"/>
          </p:nvPr>
        </p:nvSpPr>
        <p:spPr>
          <a:xfrm>
            <a:off x="864000" y="2357063"/>
            <a:ext cx="7200000" cy="1080000"/>
          </a:xfrm>
          <a:prstGeom prst="rect">
            <a:avLst/>
          </a:prstGeom>
        </p:spPr>
        <p:txBody>
          <a:bodyPr lIns="72000" tIns="72000" rIns="72000" bIns="72000" anchor="b">
            <a:normAutofit/>
          </a:bodyPr>
          <a:lstStyle>
            <a:lvl1pPr algn="l">
              <a:defRPr sz="5000" b="1">
                <a:solidFill>
                  <a:schemeClr val="bg1"/>
                </a:solidFill>
                <a:latin typeface="Arial" panose="020B0604020202020204" pitchFamily="34" charset="0"/>
                <a:cs typeface="Arial" panose="020B0604020202020204" pitchFamily="34" charset="0"/>
              </a:defRPr>
            </a:lvl1pPr>
          </a:lstStyle>
          <a:p>
            <a:r>
              <a:rPr lang="en-US"/>
              <a:t>Title</a:t>
            </a:r>
          </a:p>
        </p:txBody>
      </p:sp>
      <p:sp>
        <p:nvSpPr>
          <p:cNvPr id="12" name="Subtitle 2"/>
          <p:cNvSpPr>
            <a:spLocks noGrp="1"/>
          </p:cNvSpPr>
          <p:nvPr>
            <p:ph type="subTitle" idx="1" hasCustomPrompt="1"/>
          </p:nvPr>
        </p:nvSpPr>
        <p:spPr>
          <a:xfrm>
            <a:off x="864000" y="3434932"/>
            <a:ext cx="7200000" cy="540000"/>
          </a:xfrm>
        </p:spPr>
        <p:txBody>
          <a:bodyPr lIns="72000" tIns="72000" rIns="72000" bIns="72000">
            <a:normAutofit/>
          </a:bodyPr>
          <a:lstStyle>
            <a:lvl1pPr marL="0" indent="0" algn="l">
              <a:buNone/>
              <a:defRPr sz="36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a:t>
            </a:r>
          </a:p>
        </p:txBody>
      </p:sp>
      <p:sp>
        <p:nvSpPr>
          <p:cNvPr id="13" name="Text Placeholder 2"/>
          <p:cNvSpPr>
            <a:spLocks noGrp="1"/>
          </p:cNvSpPr>
          <p:nvPr>
            <p:ph type="body" idx="10" hasCustomPrompt="1"/>
          </p:nvPr>
        </p:nvSpPr>
        <p:spPr>
          <a:xfrm>
            <a:off x="864000" y="5693467"/>
            <a:ext cx="5760000" cy="360000"/>
          </a:xfrm>
        </p:spPr>
        <p:txBody>
          <a:bodyPr lIns="72000" tIns="72000" rIns="72000" bIns="72000">
            <a:normAutofit/>
          </a:bodyPr>
          <a:lstStyle>
            <a:lvl1pPr marL="0" indent="0">
              <a:buNone/>
              <a:defRPr sz="200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Month YYYY</a:t>
            </a:r>
          </a:p>
        </p:txBody>
      </p:sp>
    </p:spTree>
    <p:extLst>
      <p:ext uri="{BB962C8B-B14F-4D97-AF65-F5344CB8AC3E}">
        <p14:creationId xmlns:p14="http://schemas.microsoft.com/office/powerpoint/2010/main" val="184332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no pictur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835" y="0"/>
            <a:ext cx="12162331" cy="6858000"/>
          </a:xfrm>
          <a:prstGeom prst="rect">
            <a:avLst/>
          </a:prstGeom>
        </p:spPr>
      </p:pic>
      <p:sp>
        <p:nvSpPr>
          <p:cNvPr id="3" name="Subtitle 2"/>
          <p:cNvSpPr>
            <a:spLocks noGrp="1"/>
          </p:cNvSpPr>
          <p:nvPr>
            <p:ph type="subTitle" idx="1" hasCustomPrompt="1"/>
          </p:nvPr>
        </p:nvSpPr>
        <p:spPr>
          <a:xfrm>
            <a:off x="575250" y="3672000"/>
            <a:ext cx="7200000" cy="540000"/>
          </a:xfrm>
        </p:spPr>
        <p:txBody>
          <a:bodyPr lIns="72000" tIns="72000" rIns="72000" bIns="72000">
            <a:normAutofit/>
          </a:bodyPr>
          <a:lstStyle>
            <a:lvl1pPr marL="0" indent="0" algn="l">
              <a:buNone/>
              <a:defRPr sz="3600" b="1">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Subtitle</a:t>
            </a:r>
          </a:p>
        </p:txBody>
      </p:sp>
      <p:sp>
        <p:nvSpPr>
          <p:cNvPr id="8" name="Text Placeholder 2"/>
          <p:cNvSpPr>
            <a:spLocks noGrp="1"/>
          </p:cNvSpPr>
          <p:nvPr>
            <p:ph type="body" idx="10" hasCustomPrompt="1"/>
          </p:nvPr>
        </p:nvSpPr>
        <p:spPr>
          <a:xfrm>
            <a:off x="575250" y="5439467"/>
            <a:ext cx="5760000" cy="360000"/>
          </a:xfrm>
        </p:spPr>
        <p:txBody>
          <a:bodyPr lIns="72000" tIns="72000" rIns="72000" bIns="72000">
            <a:normAutofit/>
          </a:bodyPr>
          <a:lstStyle>
            <a:lvl1pPr marL="0" indent="0">
              <a:buNone/>
              <a:defRPr sz="2000">
                <a:solidFill>
                  <a:schemeClr val="bg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Month YYYY</a:t>
            </a:r>
          </a:p>
        </p:txBody>
      </p:sp>
      <p:sp>
        <p:nvSpPr>
          <p:cNvPr id="6" name="Title 1"/>
          <p:cNvSpPr>
            <a:spLocks noGrp="1"/>
          </p:cNvSpPr>
          <p:nvPr>
            <p:ph type="ctrTitle" hasCustomPrompt="1"/>
          </p:nvPr>
        </p:nvSpPr>
        <p:spPr>
          <a:xfrm>
            <a:off x="575250" y="2628000"/>
            <a:ext cx="7200000" cy="1080000"/>
          </a:xfrm>
          <a:prstGeom prst="rect">
            <a:avLst/>
          </a:prstGeom>
        </p:spPr>
        <p:txBody>
          <a:bodyPr lIns="72000" tIns="72000" rIns="72000" bIns="72000" anchor="b">
            <a:normAutofit/>
          </a:bodyPr>
          <a:lstStyle>
            <a:lvl1pPr algn="l">
              <a:defRPr sz="5000" b="1">
                <a:solidFill>
                  <a:schemeClr val="bg1"/>
                </a:solidFill>
                <a:latin typeface="Arial" panose="020B0604020202020204" pitchFamily="34" charset="0"/>
                <a:cs typeface="Arial" panose="020B0604020202020204" pitchFamily="34" charset="0"/>
              </a:defRPr>
            </a:lvl1pPr>
          </a:lstStyle>
          <a:p>
            <a:r>
              <a:rPr lang="en-US"/>
              <a:t>Title</a:t>
            </a:r>
          </a:p>
        </p:txBody>
      </p:sp>
    </p:spTree>
    <p:extLst>
      <p:ext uri="{BB962C8B-B14F-4D97-AF65-F5344CB8AC3E}">
        <p14:creationId xmlns:p14="http://schemas.microsoft.com/office/powerpoint/2010/main" val="3183984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large tex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856"/>
            <a:ext cx="12195050" cy="6858000"/>
          </a:xfrm>
          <a:prstGeom prst="rect">
            <a:avLst/>
          </a:prstGeom>
        </p:spPr>
      </p:pic>
      <p:sp>
        <p:nvSpPr>
          <p:cNvPr id="2" name="Title 1"/>
          <p:cNvSpPr>
            <a:spLocks noGrp="1"/>
          </p:cNvSpPr>
          <p:nvPr>
            <p:ph type="title" hasCustomPrompt="1"/>
          </p:nvPr>
        </p:nvSpPr>
        <p:spPr>
          <a:xfrm>
            <a:off x="489600" y="1439999"/>
            <a:ext cx="11289600" cy="4320000"/>
          </a:xfrm>
          <a:prstGeom prst="rect">
            <a:avLst/>
          </a:prstGeom>
        </p:spPr>
        <p:txBody>
          <a:bodyPr lIns="72000" tIns="72000" rIns="72000" bIns="72000">
            <a:noAutofit/>
          </a:bodyPr>
          <a:lstStyle>
            <a:lvl1pPr>
              <a:defRPr sz="3200">
                <a:solidFill>
                  <a:srgbClr val="1D619D"/>
                </a:solidFill>
                <a:latin typeface="Arial" panose="020B0604020202020204" pitchFamily="34" charset="0"/>
                <a:cs typeface="Arial" panose="020B0604020202020204" pitchFamily="34" charset="0"/>
              </a:defRPr>
            </a:lvl1pPr>
          </a:lstStyle>
          <a:p>
            <a:r>
              <a:rPr lang="en-US"/>
              <a:t>Click to enter text</a:t>
            </a:r>
          </a:p>
        </p:txBody>
      </p:sp>
      <p:sp>
        <p:nvSpPr>
          <p:cNvPr id="6" name="Slide Number Placeholder 5"/>
          <p:cNvSpPr>
            <a:spLocks noGrp="1"/>
          </p:cNvSpPr>
          <p:nvPr>
            <p:ph type="sldNum" sz="quarter" idx="12"/>
          </p:nvPr>
        </p:nvSpPr>
        <p:spPr>
          <a:xfrm>
            <a:off x="240000" y="6336000"/>
            <a:ext cx="2064000" cy="252000"/>
          </a:xfrm>
          <a:prstGeom prst="rect">
            <a:avLst/>
          </a:prstGeom>
        </p:spPr>
        <p:txBody>
          <a:bodyPr lIns="72000" tIns="72000" rIns="72000" bIns="72000"/>
          <a:lstStyle>
            <a:lvl1pPr algn="l">
              <a:defRPr b="1">
                <a:solidFill>
                  <a:schemeClr val="bg1"/>
                </a:solidFill>
                <a:latin typeface="Arial" panose="020B0604020202020204" pitchFamily="34" charset="0"/>
                <a:cs typeface="Arial" panose="020B0604020202020204" pitchFamily="34" charset="0"/>
              </a:defRPr>
            </a:lvl1pPr>
          </a:lstStyle>
          <a:p>
            <a:fld id="{669902A3-F5BE-463A-8C02-980F4CBC8E21}" type="slidenum">
              <a:rPr lang="en-GB" smtClean="0"/>
              <a:pPr/>
              <a:t>‹#›</a:t>
            </a:fld>
            <a:endParaRPr lang="en-GB"/>
          </a:p>
        </p:txBody>
      </p:sp>
      <p:sp>
        <p:nvSpPr>
          <p:cNvPr id="8" name="Footer Placeholder 4"/>
          <p:cNvSpPr>
            <a:spLocks noGrp="1"/>
          </p:cNvSpPr>
          <p:nvPr>
            <p:ph type="ftr" sz="quarter" idx="11"/>
          </p:nvPr>
        </p:nvSpPr>
        <p:spPr>
          <a:xfrm>
            <a:off x="6033600" y="6588000"/>
            <a:ext cx="5745600" cy="270000"/>
          </a:xfrm>
          <a:prstGeom prst="rect">
            <a:avLst/>
          </a:prstGeom>
        </p:spPr>
        <p:txBody>
          <a:bodyPr/>
          <a:lstStyle>
            <a:lvl1pPr algn="r">
              <a:defRPr sz="1000">
                <a:latin typeface="Arial" panose="020B0604020202020204" pitchFamily="34" charset="0"/>
                <a:cs typeface="Arial" panose="020B0604020202020204" pitchFamily="34" charset="0"/>
              </a:defRPr>
            </a:lvl1pPr>
          </a:lstStyle>
          <a:p>
            <a:r>
              <a:rPr lang="en-GB"/>
              <a:t>Footer</a:t>
            </a:r>
          </a:p>
        </p:txBody>
      </p:sp>
    </p:spTree>
    <p:extLst>
      <p:ext uri="{BB962C8B-B14F-4D97-AF65-F5344CB8AC3E}">
        <p14:creationId xmlns:p14="http://schemas.microsoft.com/office/powerpoint/2010/main" val="134086117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blu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856"/>
            <a:ext cx="12195050" cy="6858000"/>
          </a:xfrm>
          <a:prstGeom prst="rect">
            <a:avLst/>
          </a:prstGeom>
        </p:spPr>
      </p:pic>
      <p:sp>
        <p:nvSpPr>
          <p:cNvPr id="8" name="Slide Number Placeholder 5"/>
          <p:cNvSpPr>
            <a:spLocks noGrp="1"/>
          </p:cNvSpPr>
          <p:nvPr>
            <p:ph type="sldNum" sz="quarter" idx="12"/>
          </p:nvPr>
        </p:nvSpPr>
        <p:spPr>
          <a:xfrm>
            <a:off x="240000" y="6336000"/>
            <a:ext cx="2064000" cy="252000"/>
          </a:xfrm>
          <a:prstGeom prst="rect">
            <a:avLst/>
          </a:prstGeom>
        </p:spPr>
        <p:txBody>
          <a:bodyPr lIns="72000" tIns="72000" rIns="72000" bIns="72000"/>
          <a:lstStyle>
            <a:lvl1pPr algn="l">
              <a:defRPr b="1">
                <a:solidFill>
                  <a:schemeClr val="bg1"/>
                </a:solidFill>
                <a:latin typeface="Arial" panose="020B0604020202020204" pitchFamily="34" charset="0"/>
                <a:cs typeface="Arial" panose="020B0604020202020204" pitchFamily="34" charset="0"/>
              </a:defRPr>
            </a:lvl1pPr>
          </a:lstStyle>
          <a:p>
            <a:fld id="{669902A3-F5BE-463A-8C02-980F4CBC8E21}" type="slidenum">
              <a:rPr lang="en-GB" smtClean="0"/>
              <a:pPr/>
              <a:t>‹#›</a:t>
            </a:fld>
            <a:endParaRPr lang="en-GB"/>
          </a:p>
        </p:txBody>
      </p:sp>
      <p:sp>
        <p:nvSpPr>
          <p:cNvPr id="7" name="Text Placeholder 2"/>
          <p:cNvSpPr>
            <a:spLocks noGrp="1"/>
          </p:cNvSpPr>
          <p:nvPr>
            <p:ph type="body" idx="1"/>
          </p:nvPr>
        </p:nvSpPr>
        <p:spPr>
          <a:xfrm>
            <a:off x="489600" y="1440000"/>
            <a:ext cx="5702400" cy="360000"/>
          </a:xfrm>
        </p:spPr>
        <p:txBody>
          <a:bodyPr anchor="t" anchorCtr="0">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9" name="Content Placeholder 3"/>
          <p:cNvSpPr>
            <a:spLocks noGrp="1"/>
          </p:cNvSpPr>
          <p:nvPr>
            <p:ph sz="half" idx="2"/>
          </p:nvPr>
        </p:nvSpPr>
        <p:spPr>
          <a:xfrm>
            <a:off x="489599" y="1800000"/>
            <a:ext cx="5702401"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4"/>
          <p:cNvSpPr>
            <a:spLocks noGrp="1"/>
          </p:cNvSpPr>
          <p:nvPr>
            <p:ph type="body" sz="quarter" idx="3"/>
          </p:nvPr>
        </p:nvSpPr>
        <p:spPr>
          <a:xfrm>
            <a:off x="6239999" y="1440000"/>
            <a:ext cx="5539202" cy="360000"/>
          </a:xfrm>
        </p:spPr>
        <p:txBody>
          <a:bodyPr anchor="t" anchorCtr="0">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5"/>
          <p:cNvSpPr>
            <a:spLocks noGrp="1"/>
          </p:cNvSpPr>
          <p:nvPr>
            <p:ph sz="quarter" idx="4"/>
          </p:nvPr>
        </p:nvSpPr>
        <p:spPr>
          <a:xfrm>
            <a:off x="6240000" y="1800000"/>
            <a:ext cx="5539200"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4"/>
          <p:cNvSpPr>
            <a:spLocks noGrp="1"/>
          </p:cNvSpPr>
          <p:nvPr>
            <p:ph type="title"/>
          </p:nvPr>
        </p:nvSpPr>
        <p:spPr>
          <a:xfrm>
            <a:off x="489600" y="468000"/>
            <a:ext cx="11289600" cy="360000"/>
          </a:xfrm>
          <a:prstGeom prst="rect">
            <a:avLst/>
          </a:prstGeom>
        </p:spPr>
        <p:txBody>
          <a:bodyPr>
            <a:normAutofit fontScale="90000"/>
          </a:bodyPr>
          <a:lstStyle/>
          <a:p>
            <a:r>
              <a:rPr lang="en-US"/>
              <a:t>Click to edit Master title style</a:t>
            </a:r>
            <a:endParaRPr lang="en-GB"/>
          </a:p>
        </p:txBody>
      </p:sp>
      <p:sp>
        <p:nvSpPr>
          <p:cNvPr id="11" name="Footer Placeholder 4"/>
          <p:cNvSpPr>
            <a:spLocks noGrp="1"/>
          </p:cNvSpPr>
          <p:nvPr>
            <p:ph type="ftr" sz="quarter" idx="11"/>
          </p:nvPr>
        </p:nvSpPr>
        <p:spPr>
          <a:xfrm>
            <a:off x="6033600" y="6588000"/>
            <a:ext cx="5745600" cy="270000"/>
          </a:xfrm>
          <a:prstGeom prst="rect">
            <a:avLst/>
          </a:prstGeom>
        </p:spPr>
        <p:txBody>
          <a:bodyPr/>
          <a:lstStyle>
            <a:lvl1pPr algn="r">
              <a:defRPr sz="1000">
                <a:latin typeface="Arial" panose="020B0604020202020204" pitchFamily="34" charset="0"/>
                <a:cs typeface="Arial" panose="020B0604020202020204" pitchFamily="34" charset="0"/>
              </a:defRPr>
            </a:lvl1pPr>
          </a:lstStyle>
          <a:p>
            <a:r>
              <a:rPr lang="en-GB"/>
              <a:t>Footer</a:t>
            </a:r>
          </a:p>
        </p:txBody>
      </p:sp>
    </p:spTree>
    <p:extLst>
      <p:ext uri="{BB962C8B-B14F-4D97-AF65-F5344CB8AC3E}">
        <p14:creationId xmlns:p14="http://schemas.microsoft.com/office/powerpoint/2010/main" val="280196276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whit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79493" cy="6858000"/>
          </a:xfrm>
          <a:prstGeom prst="rect">
            <a:avLst/>
          </a:prstGeom>
        </p:spPr>
      </p:pic>
      <p:sp>
        <p:nvSpPr>
          <p:cNvPr id="3" name="Text Placeholder 2"/>
          <p:cNvSpPr>
            <a:spLocks noGrp="1"/>
          </p:cNvSpPr>
          <p:nvPr>
            <p:ph type="body" idx="1"/>
          </p:nvPr>
        </p:nvSpPr>
        <p:spPr>
          <a:xfrm>
            <a:off x="489600" y="1440000"/>
            <a:ext cx="5702400" cy="360000"/>
          </a:xfrm>
        </p:spPr>
        <p:txBody>
          <a:bodyPr anchor="t" anchorCtr="0">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89599" y="1800000"/>
            <a:ext cx="5702401"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39998" y="1440000"/>
            <a:ext cx="5532001" cy="360000"/>
          </a:xfrm>
        </p:spPr>
        <p:txBody>
          <a:bodyPr anchor="t" anchorCtr="0">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9999" y="1800000"/>
            <a:ext cx="5531999" cy="396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5"/>
          <p:cNvSpPr>
            <a:spLocks noGrp="1"/>
          </p:cNvSpPr>
          <p:nvPr>
            <p:ph type="sldNum" sz="quarter" idx="12"/>
          </p:nvPr>
        </p:nvSpPr>
        <p:spPr>
          <a:xfrm>
            <a:off x="240000" y="6336000"/>
            <a:ext cx="2064000" cy="252000"/>
          </a:xfrm>
          <a:prstGeom prst="rect">
            <a:avLst/>
          </a:prstGeom>
        </p:spPr>
        <p:txBody>
          <a:bodyPr lIns="72000" tIns="72000" rIns="72000" bIns="72000"/>
          <a:lstStyle>
            <a:lvl1pPr algn="l">
              <a:defRPr b="1">
                <a:solidFill>
                  <a:schemeClr val="bg1"/>
                </a:solidFill>
                <a:latin typeface="Arial" panose="020B0604020202020204" pitchFamily="34" charset="0"/>
                <a:cs typeface="Arial" panose="020B0604020202020204" pitchFamily="34" charset="0"/>
              </a:defRPr>
            </a:lvl1pPr>
          </a:lstStyle>
          <a:p>
            <a:fld id="{669902A3-F5BE-463A-8C02-980F4CBC8E21}" type="slidenum">
              <a:rPr lang="en-GB" smtClean="0"/>
              <a:pPr/>
              <a:t>‹#›</a:t>
            </a:fld>
            <a:endParaRPr lang="en-GB"/>
          </a:p>
        </p:txBody>
      </p:sp>
      <p:sp>
        <p:nvSpPr>
          <p:cNvPr id="9" name="Title 4"/>
          <p:cNvSpPr>
            <a:spLocks noGrp="1"/>
          </p:cNvSpPr>
          <p:nvPr>
            <p:ph type="title"/>
          </p:nvPr>
        </p:nvSpPr>
        <p:spPr>
          <a:xfrm>
            <a:off x="489600" y="468000"/>
            <a:ext cx="11282400" cy="360000"/>
          </a:xfrm>
          <a:prstGeom prst="rect">
            <a:avLst/>
          </a:prstGeom>
        </p:spPr>
        <p:txBody>
          <a:bodyPr>
            <a:normAutofit fontScale="90000"/>
          </a:bodyPr>
          <a:lstStyle/>
          <a:p>
            <a:r>
              <a:rPr lang="en-US"/>
              <a:t>Click to edit Master title style</a:t>
            </a:r>
            <a:endParaRPr lang="en-GB"/>
          </a:p>
        </p:txBody>
      </p:sp>
      <p:sp>
        <p:nvSpPr>
          <p:cNvPr id="10" name="Footer Placeholder 4"/>
          <p:cNvSpPr>
            <a:spLocks noGrp="1"/>
          </p:cNvSpPr>
          <p:nvPr>
            <p:ph type="ftr" sz="quarter" idx="11"/>
          </p:nvPr>
        </p:nvSpPr>
        <p:spPr>
          <a:xfrm>
            <a:off x="6033600" y="6588000"/>
            <a:ext cx="5738400" cy="270000"/>
          </a:xfrm>
          <a:prstGeom prst="rect">
            <a:avLst/>
          </a:prstGeom>
        </p:spPr>
        <p:txBody>
          <a:bodyPr/>
          <a:lstStyle>
            <a:lvl1pPr algn="r">
              <a:defRPr sz="1000">
                <a:latin typeface="Arial" panose="020B0604020202020204" pitchFamily="34" charset="0"/>
                <a:cs typeface="Arial" panose="020B0604020202020204" pitchFamily="34" charset="0"/>
              </a:defRPr>
            </a:lvl1pPr>
          </a:lstStyle>
          <a:p>
            <a:r>
              <a:rPr lang="en-GB"/>
              <a:t>Footer</a:t>
            </a:r>
          </a:p>
        </p:txBody>
      </p:sp>
    </p:spTree>
    <p:extLst>
      <p:ext uri="{BB962C8B-B14F-4D97-AF65-F5344CB8AC3E}">
        <p14:creationId xmlns:p14="http://schemas.microsoft.com/office/powerpoint/2010/main" val="271057245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hexagon)">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54" y="0"/>
            <a:ext cx="12179493" cy="6858000"/>
          </a:xfrm>
          <a:prstGeom prst="rect">
            <a:avLst/>
          </a:prstGeom>
        </p:spPr>
      </p:pic>
      <p:sp>
        <p:nvSpPr>
          <p:cNvPr id="4" name="Content Placeholder 3"/>
          <p:cNvSpPr>
            <a:spLocks noGrp="1"/>
          </p:cNvSpPr>
          <p:nvPr>
            <p:ph sz="half" idx="2"/>
          </p:nvPr>
        </p:nvSpPr>
        <p:spPr>
          <a:xfrm>
            <a:off x="4658626" y="1404000"/>
            <a:ext cx="2906831" cy="468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4"/>
          <p:cNvSpPr>
            <a:spLocks noGrp="1"/>
          </p:cNvSpPr>
          <p:nvPr>
            <p:ph type="title"/>
          </p:nvPr>
        </p:nvSpPr>
        <p:spPr>
          <a:xfrm>
            <a:off x="490887" y="468000"/>
            <a:ext cx="11280809" cy="360000"/>
          </a:xfrm>
          <a:prstGeom prst="rect">
            <a:avLst/>
          </a:prstGeom>
        </p:spPr>
        <p:txBody>
          <a:bodyPr>
            <a:normAutofit fontScale="90000"/>
          </a:bodyPr>
          <a:lstStyle/>
          <a:p>
            <a:r>
              <a:rPr lang="en-US"/>
              <a:t>Click to edit Master title style</a:t>
            </a:r>
            <a:endParaRPr lang="en-GB"/>
          </a:p>
        </p:txBody>
      </p:sp>
      <p:sp>
        <p:nvSpPr>
          <p:cNvPr id="6" name="Slide Number Placeholder 5"/>
          <p:cNvSpPr>
            <a:spLocks noGrp="1"/>
          </p:cNvSpPr>
          <p:nvPr>
            <p:ph type="sldNum" sz="quarter" idx="12"/>
          </p:nvPr>
        </p:nvSpPr>
        <p:spPr>
          <a:xfrm>
            <a:off x="240000" y="6336000"/>
            <a:ext cx="2064000" cy="252000"/>
          </a:xfrm>
          <a:prstGeom prst="rect">
            <a:avLst/>
          </a:prstGeom>
        </p:spPr>
        <p:txBody>
          <a:bodyPr lIns="72000" tIns="72000" rIns="72000" bIns="72000"/>
          <a:lstStyle>
            <a:lvl1pPr algn="l">
              <a:defRPr b="1">
                <a:solidFill>
                  <a:schemeClr val="bg1"/>
                </a:solidFill>
                <a:latin typeface="Arial" panose="020B0604020202020204" pitchFamily="34" charset="0"/>
                <a:cs typeface="Arial" panose="020B0604020202020204" pitchFamily="34" charset="0"/>
              </a:defRPr>
            </a:lvl1pPr>
          </a:lstStyle>
          <a:p>
            <a:fld id="{669902A3-F5BE-463A-8C02-980F4CBC8E21}" type="slidenum">
              <a:rPr lang="en-GB" smtClean="0"/>
              <a:pPr/>
              <a:t>‹#›</a:t>
            </a:fld>
            <a:endParaRPr lang="en-GB"/>
          </a:p>
        </p:txBody>
      </p:sp>
      <p:sp>
        <p:nvSpPr>
          <p:cNvPr id="7" name="Footer Placeholder 4"/>
          <p:cNvSpPr>
            <a:spLocks noGrp="1"/>
          </p:cNvSpPr>
          <p:nvPr>
            <p:ph type="ftr" sz="quarter" idx="11"/>
          </p:nvPr>
        </p:nvSpPr>
        <p:spPr>
          <a:xfrm>
            <a:off x="6033600" y="6588000"/>
            <a:ext cx="5738096" cy="270000"/>
          </a:xfrm>
          <a:prstGeom prst="rect">
            <a:avLst/>
          </a:prstGeom>
        </p:spPr>
        <p:txBody>
          <a:bodyPr/>
          <a:lstStyle>
            <a:lvl1pPr algn="r">
              <a:defRPr sz="1000">
                <a:latin typeface="Arial" panose="020B0604020202020204" pitchFamily="34" charset="0"/>
                <a:cs typeface="Arial" panose="020B0604020202020204" pitchFamily="34" charset="0"/>
              </a:defRPr>
            </a:lvl1pPr>
          </a:lstStyle>
          <a:p>
            <a:r>
              <a:rPr lang="en-GB"/>
              <a:t>Footer</a:t>
            </a:r>
          </a:p>
        </p:txBody>
      </p:sp>
    </p:spTree>
    <p:extLst>
      <p:ext uri="{BB962C8B-B14F-4D97-AF65-F5344CB8AC3E}">
        <p14:creationId xmlns:p14="http://schemas.microsoft.com/office/powerpoint/2010/main" val="13601125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0" y="1825625"/>
            <a:ext cx="10515600" cy="4351338"/>
          </a:xfrm>
          <a:prstGeom prst="rect">
            <a:avLst/>
          </a:prstGeom>
        </p:spPr>
        <p:txBody>
          <a:bodyPr vert="horz" lIns="72000" tIns="72000" rIns="72000" bIns="7200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25792108"/>
      </p:ext>
    </p:extLst>
  </p:cSld>
  <p:clrMap bg1="lt1" tx1="dk1" bg2="lt2" tx2="dk2" accent1="accent1" accent2="accent2" accent3="accent3" accent4="accent4" accent5="accent5" accent6="accent6" hlink="hlink" folHlink="folHlink"/>
  <p:sldLayoutIdLst>
    <p:sldLayoutId id="2147483668" r:id="rId1"/>
    <p:sldLayoutId id="2147483661" r:id="rId2"/>
    <p:sldLayoutId id="2147483662" r:id="rId3"/>
    <p:sldLayoutId id="2147483664" r:id="rId4"/>
    <p:sldLayoutId id="2147483665" r:id="rId5"/>
    <p:sldLayoutId id="2147483666" r:id="rId6"/>
  </p:sldLayoutIdLst>
  <p:txStyles>
    <p:titleStyle>
      <a:lvl1pPr algn="l" defTabSz="914400" rtl="0" eaLnBrk="1" latinLnBrk="0" hangingPunct="1">
        <a:lnSpc>
          <a:spcPct val="90000"/>
        </a:lnSpc>
        <a:spcBef>
          <a:spcPct val="0"/>
        </a:spcBef>
        <a:buNone/>
        <a:defRPr sz="2000" b="1" kern="1200">
          <a:solidFill>
            <a:srgbClr val="1D619D"/>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11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75249" y="2173357"/>
            <a:ext cx="11616751" cy="1534643"/>
          </a:xfrm>
        </p:spPr>
        <p:txBody>
          <a:bodyPr>
            <a:normAutofit/>
          </a:bodyPr>
          <a:lstStyle/>
          <a:p>
            <a:r>
              <a:rPr lang="en-GB" sz="4400" dirty="0"/>
              <a:t>Mobility and the EU from January 2021</a:t>
            </a:r>
            <a:br>
              <a:rPr lang="en-GB" sz="4400" dirty="0"/>
            </a:br>
            <a:r>
              <a:rPr lang="en-GB" sz="2000" dirty="0"/>
              <a:t>Including the EU-UK Trade &amp; Cooperation Agreement (TCA)</a:t>
            </a:r>
            <a:endParaRPr lang="en-GB" sz="4400" dirty="0"/>
          </a:p>
        </p:txBody>
      </p:sp>
      <p:sp>
        <p:nvSpPr>
          <p:cNvPr id="3" name="Text Placeholder 2">
            <a:extLst>
              <a:ext uri="{FF2B5EF4-FFF2-40B4-BE49-F238E27FC236}">
                <a16:creationId xmlns:a16="http://schemas.microsoft.com/office/drawing/2014/main" id="{2DE32961-2596-485A-9BC0-7681E1C26273}"/>
              </a:ext>
            </a:extLst>
          </p:cNvPr>
          <p:cNvSpPr>
            <a:spLocks noGrp="1"/>
          </p:cNvSpPr>
          <p:nvPr>
            <p:ph type="body" idx="10"/>
          </p:nvPr>
        </p:nvSpPr>
        <p:spPr/>
        <p:txBody>
          <a:bodyPr>
            <a:normAutofit fontScale="92500" lnSpcReduction="20000"/>
          </a:bodyPr>
          <a:lstStyle/>
          <a:p>
            <a:r>
              <a:rPr lang="en-GB"/>
              <a:t>January 2021</a:t>
            </a:r>
          </a:p>
        </p:txBody>
      </p:sp>
    </p:spTree>
    <p:extLst>
      <p:ext uri="{BB962C8B-B14F-4D97-AF65-F5344CB8AC3E}">
        <p14:creationId xmlns:p14="http://schemas.microsoft.com/office/powerpoint/2010/main" val="1291927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0511C9F-8F62-4B1A-A120-8042AF4385F3}"/>
              </a:ext>
            </a:extLst>
          </p:cNvPr>
          <p:cNvSpPr>
            <a:spLocks noGrp="1"/>
          </p:cNvSpPr>
          <p:nvPr>
            <p:ph type="sldNum" sz="quarter" idx="12"/>
          </p:nvPr>
        </p:nvSpPr>
        <p:spPr/>
        <p:txBody>
          <a:bodyPr/>
          <a:lstStyle/>
          <a:p>
            <a:fld id="{669902A3-F5BE-463A-8C02-980F4CBC8E21}" type="slidenum">
              <a:rPr lang="en-GB" smtClean="0"/>
              <a:pPr/>
              <a:t>2</a:t>
            </a:fld>
            <a:endParaRPr lang="en-GB"/>
          </a:p>
        </p:txBody>
      </p:sp>
      <p:sp>
        <p:nvSpPr>
          <p:cNvPr id="7" name="Title 6">
            <a:extLst>
              <a:ext uri="{FF2B5EF4-FFF2-40B4-BE49-F238E27FC236}">
                <a16:creationId xmlns:a16="http://schemas.microsoft.com/office/drawing/2014/main" id="{780F1F74-E376-497F-B5A0-0542323F4FA7}"/>
              </a:ext>
            </a:extLst>
          </p:cNvPr>
          <p:cNvSpPr>
            <a:spLocks noGrp="1"/>
          </p:cNvSpPr>
          <p:nvPr>
            <p:ph type="title"/>
          </p:nvPr>
        </p:nvSpPr>
        <p:spPr/>
        <p:txBody>
          <a:bodyPr>
            <a:noAutofit/>
          </a:bodyPr>
          <a:lstStyle/>
          <a:p>
            <a:r>
              <a:rPr lang="en-GB" sz="3200"/>
              <a:t>Key categories of short-term service supply for barristers</a:t>
            </a:r>
            <a:endParaRPr lang="en-GB" sz="3100"/>
          </a:p>
        </p:txBody>
      </p:sp>
      <p:sp>
        <p:nvSpPr>
          <p:cNvPr id="8" name="Content Placeholder 2">
            <a:extLst>
              <a:ext uri="{FF2B5EF4-FFF2-40B4-BE49-F238E27FC236}">
                <a16:creationId xmlns:a16="http://schemas.microsoft.com/office/drawing/2014/main" id="{E5FA6471-9E80-426B-AE92-83A5C70A2C41}"/>
              </a:ext>
            </a:extLst>
          </p:cNvPr>
          <p:cNvSpPr txBox="1">
            <a:spLocks/>
          </p:cNvSpPr>
          <p:nvPr/>
        </p:nvSpPr>
        <p:spPr>
          <a:xfrm>
            <a:off x="621551" y="2974847"/>
            <a:ext cx="11157650" cy="3199709"/>
          </a:xfrm>
          <a:prstGeom prst="rect">
            <a:avLst/>
          </a:prstGeom>
          <a:ln w="57150">
            <a:solidFill>
              <a:schemeClr val="accent2">
                <a:lumMod val="75000"/>
              </a:schemeClr>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Clr>
                <a:srgbClr val="FF0000"/>
              </a:buClr>
              <a:buNone/>
            </a:pPr>
            <a:r>
              <a:rPr lang="en-GB" sz="2000" b="1" dirty="0">
                <a:latin typeface="Arial" panose="020B0604020202020204" pitchFamily="34" charset="0"/>
                <a:ea typeface="+mj-ea"/>
                <a:cs typeface="Arial" panose="020B0604020202020204" pitchFamily="34" charset="0"/>
              </a:rPr>
              <a:t>Other routes</a:t>
            </a:r>
          </a:p>
          <a:p>
            <a:pPr marL="0" indent="0" algn="ctr">
              <a:lnSpc>
                <a:spcPct val="100000"/>
              </a:lnSpc>
              <a:spcBef>
                <a:spcPts val="0"/>
              </a:spcBef>
              <a:buClr>
                <a:srgbClr val="FF0000"/>
              </a:buClr>
              <a:buNone/>
            </a:pPr>
            <a:endParaRPr lang="en-GB" sz="1600" b="1" dirty="0">
              <a:latin typeface="Arial" panose="020B0604020202020204" pitchFamily="34" charset="0"/>
              <a:ea typeface="+mj-ea"/>
              <a:cs typeface="Arial" panose="020B0604020202020204" pitchFamily="34" charset="0"/>
            </a:endParaRPr>
          </a:p>
          <a:p>
            <a:pPr marL="0" indent="0">
              <a:lnSpc>
                <a:spcPct val="100000"/>
              </a:lnSpc>
              <a:spcBef>
                <a:spcPts val="0"/>
              </a:spcBef>
              <a:buClr>
                <a:srgbClr val="FF0000"/>
              </a:buClr>
              <a:buNone/>
            </a:pPr>
            <a:r>
              <a:rPr lang="en-GB" sz="1600" dirty="0">
                <a:latin typeface="Arial" panose="020B0604020202020204" pitchFamily="34" charset="0"/>
                <a:ea typeface="+mj-ea"/>
                <a:cs typeface="Arial" panose="020B0604020202020204" pitchFamily="34" charset="0"/>
              </a:rPr>
              <a:t>Transfers to a subsidiary/branch of the same company in a different country (</a:t>
            </a:r>
            <a:r>
              <a:rPr lang="en-GB" sz="1600" b="1" dirty="0">
                <a:latin typeface="Arial" panose="020B0604020202020204" pitchFamily="34" charset="0"/>
                <a:ea typeface="+mj-ea"/>
                <a:cs typeface="Arial" panose="020B0604020202020204" pitchFamily="34" charset="0"/>
              </a:rPr>
              <a:t>intra-corporate transfers</a:t>
            </a:r>
            <a:r>
              <a:rPr lang="en-GB" sz="1600" dirty="0">
                <a:latin typeface="Arial" panose="020B0604020202020204" pitchFamily="34" charset="0"/>
                <a:ea typeface="+mj-ea"/>
                <a:cs typeface="Arial" panose="020B0604020202020204" pitchFamily="34" charset="0"/>
              </a:rPr>
              <a:t>).</a:t>
            </a:r>
          </a:p>
          <a:p>
            <a:pPr marL="0" indent="0">
              <a:lnSpc>
                <a:spcPct val="100000"/>
              </a:lnSpc>
              <a:spcBef>
                <a:spcPts val="0"/>
              </a:spcBef>
              <a:buClr>
                <a:srgbClr val="FF0000"/>
              </a:buClr>
              <a:buNone/>
            </a:pPr>
            <a:endParaRPr lang="en-GB" sz="1600" dirty="0">
              <a:latin typeface="Arial" panose="020B0604020202020204" pitchFamily="34" charset="0"/>
              <a:ea typeface="+mj-ea"/>
              <a:cs typeface="Arial" panose="020B0604020202020204" pitchFamily="34" charset="0"/>
            </a:endParaRPr>
          </a:p>
          <a:p>
            <a:pPr marL="0" indent="0">
              <a:lnSpc>
                <a:spcPct val="100000"/>
              </a:lnSpc>
              <a:spcBef>
                <a:spcPts val="0"/>
              </a:spcBef>
              <a:buClr>
                <a:srgbClr val="FF0000"/>
              </a:buClr>
              <a:buNone/>
            </a:pPr>
            <a:r>
              <a:rPr lang="en-GB" sz="1600" dirty="0">
                <a:latin typeface="Arial" panose="020B0604020202020204" pitchFamily="34" charset="0"/>
                <a:ea typeface="+mj-ea"/>
                <a:cs typeface="Arial" panose="020B0604020202020204" pitchFamily="34" charset="0"/>
              </a:rPr>
              <a:t>People carrying out contracts to supply a service to a client in another country in which their employer has no presence (</a:t>
            </a:r>
            <a:r>
              <a:rPr lang="en-GB" sz="1600" b="1" dirty="0">
                <a:latin typeface="Arial" panose="020B0604020202020204" pitchFamily="34" charset="0"/>
                <a:ea typeface="+mj-ea"/>
                <a:cs typeface="Arial" panose="020B0604020202020204" pitchFamily="34" charset="0"/>
              </a:rPr>
              <a:t>contractual service suppliers</a:t>
            </a:r>
            <a:r>
              <a:rPr lang="en-GB" sz="1600" dirty="0">
                <a:latin typeface="Arial" panose="020B0604020202020204" pitchFamily="34" charset="0"/>
                <a:ea typeface="+mj-ea"/>
                <a:cs typeface="Arial" panose="020B0604020202020204" pitchFamily="34" charset="0"/>
              </a:rPr>
              <a:t>).</a:t>
            </a:r>
          </a:p>
          <a:p>
            <a:pPr marL="0" indent="0">
              <a:lnSpc>
                <a:spcPct val="100000"/>
              </a:lnSpc>
              <a:spcBef>
                <a:spcPts val="0"/>
              </a:spcBef>
              <a:buClr>
                <a:srgbClr val="FF0000"/>
              </a:buClr>
              <a:buNone/>
            </a:pPr>
            <a:endParaRPr lang="en-GB" sz="1600" dirty="0">
              <a:latin typeface="Arial" panose="020B0604020202020204" pitchFamily="34" charset="0"/>
              <a:ea typeface="+mj-ea"/>
              <a:cs typeface="Arial" panose="020B0604020202020204" pitchFamily="34" charset="0"/>
            </a:endParaRPr>
          </a:p>
          <a:p>
            <a:pPr marL="0" indent="0">
              <a:lnSpc>
                <a:spcPct val="100000"/>
              </a:lnSpc>
              <a:spcBef>
                <a:spcPts val="0"/>
              </a:spcBef>
              <a:buClr>
                <a:srgbClr val="FF0000"/>
              </a:buClr>
              <a:buNone/>
            </a:pPr>
            <a:r>
              <a:rPr lang="en-GB" sz="1600" dirty="0">
                <a:latin typeface="Arial" panose="020B0604020202020204" pitchFamily="34" charset="0"/>
                <a:ea typeface="+mj-ea"/>
                <a:cs typeface="Arial" panose="020B0604020202020204" pitchFamily="34" charset="0"/>
              </a:rPr>
              <a:t>People who move temporarily to invest for themselves or on behalf of a company (</a:t>
            </a:r>
            <a:r>
              <a:rPr lang="en-GB" sz="1600" b="1" dirty="0">
                <a:latin typeface="Arial" panose="020B0604020202020204" pitchFamily="34" charset="0"/>
                <a:ea typeface="+mj-ea"/>
                <a:cs typeface="Arial" panose="020B0604020202020204" pitchFamily="34" charset="0"/>
              </a:rPr>
              <a:t>investors</a:t>
            </a:r>
            <a:r>
              <a:rPr lang="en-GB" sz="1600" dirty="0">
                <a:latin typeface="Arial" panose="020B0604020202020204" pitchFamily="34" charset="0"/>
                <a:ea typeface="+mj-ea"/>
                <a:cs typeface="Arial" panose="020B0604020202020204" pitchFamily="34" charset="0"/>
              </a:rPr>
              <a:t>). </a:t>
            </a:r>
            <a:r>
              <a:rPr lang="en-GB" sz="1400" dirty="0">
                <a:solidFill>
                  <a:srgbClr val="FF0000"/>
                </a:solidFill>
                <a:latin typeface="Arial" panose="020B0604020202020204" pitchFamily="34" charset="0"/>
                <a:ea typeface="+mj-ea"/>
                <a:cs typeface="Arial" panose="020B0604020202020204" pitchFamily="34" charset="0"/>
              </a:rPr>
              <a:t>Note: the Investor route was </a:t>
            </a:r>
            <a:r>
              <a:rPr lang="en-GB" sz="1400" b="1" dirty="0">
                <a:solidFill>
                  <a:srgbClr val="FF0000"/>
                </a:solidFill>
                <a:latin typeface="Arial" panose="020B0604020202020204" pitchFamily="34" charset="0"/>
                <a:ea typeface="+mj-ea"/>
                <a:cs typeface="Arial" panose="020B0604020202020204" pitchFamily="34" charset="0"/>
              </a:rPr>
              <a:t>not</a:t>
            </a:r>
            <a:r>
              <a:rPr lang="en-GB" sz="1400" dirty="0">
                <a:solidFill>
                  <a:srgbClr val="FF0000"/>
                </a:solidFill>
                <a:latin typeface="Arial" panose="020B0604020202020204" pitchFamily="34" charset="0"/>
                <a:ea typeface="+mj-ea"/>
                <a:cs typeface="Arial" panose="020B0604020202020204" pitchFamily="34" charset="0"/>
              </a:rPr>
              <a:t> agreed as part of the UK-EU Trade &amp; Cooperation Agreement, but is a feature of some individual states’ domestic immigration regimes for business travellers. As with everything – please check before you travel!</a:t>
            </a:r>
            <a:endParaRPr lang="en-GB" sz="1400" dirty="0">
              <a:latin typeface="Arial" panose="020B0604020202020204" pitchFamily="34" charset="0"/>
              <a:ea typeface="+mj-ea"/>
              <a:cs typeface="Arial" panose="020B0604020202020204" pitchFamily="34" charset="0"/>
            </a:endParaRPr>
          </a:p>
          <a:p>
            <a:pPr marL="0" indent="0">
              <a:lnSpc>
                <a:spcPct val="100000"/>
              </a:lnSpc>
              <a:spcBef>
                <a:spcPts val="0"/>
              </a:spcBef>
              <a:buClr>
                <a:srgbClr val="FF0000"/>
              </a:buClr>
              <a:buNone/>
            </a:pPr>
            <a:endParaRPr lang="en-GB" sz="1600" dirty="0">
              <a:latin typeface="Arial" panose="020B0604020202020204" pitchFamily="34" charset="0"/>
              <a:ea typeface="+mj-ea"/>
              <a:cs typeface="Arial" panose="020B0604020202020204" pitchFamily="34" charset="0"/>
            </a:endParaRPr>
          </a:p>
          <a:p>
            <a:pPr marL="0" indent="0">
              <a:lnSpc>
                <a:spcPct val="100000"/>
              </a:lnSpc>
              <a:spcBef>
                <a:spcPts val="0"/>
              </a:spcBef>
              <a:buClr>
                <a:srgbClr val="FF0000"/>
              </a:buClr>
              <a:buNone/>
            </a:pPr>
            <a:r>
              <a:rPr lang="en-GB" sz="1600" dirty="0">
                <a:latin typeface="Arial" panose="020B0604020202020204" pitchFamily="34" charset="0"/>
                <a:ea typeface="+mj-ea"/>
                <a:cs typeface="Arial" panose="020B0604020202020204" pitchFamily="34" charset="0"/>
              </a:rPr>
              <a:t>People temporarily visiting another country in order to set up a business </a:t>
            </a:r>
            <a:r>
              <a:rPr lang="en-GB" sz="1600" b="1" dirty="0">
                <a:latin typeface="Arial" panose="020B0604020202020204" pitchFamily="34" charset="0"/>
                <a:ea typeface="+mj-ea"/>
                <a:cs typeface="Arial" panose="020B0604020202020204" pitchFamily="34" charset="0"/>
              </a:rPr>
              <a:t>(business visitors for establishment purposes)</a:t>
            </a:r>
            <a:endParaRPr lang="en-GB" sz="1600" i="1" dirty="0">
              <a:latin typeface="Arial" panose="020B0604020202020204" pitchFamily="34" charset="0"/>
              <a:ea typeface="+mj-ea"/>
              <a:cs typeface="Arial" panose="020B0604020202020204" pitchFamily="34" charset="0"/>
            </a:endParaRPr>
          </a:p>
          <a:p>
            <a:pPr marL="0" indent="0">
              <a:lnSpc>
                <a:spcPct val="100000"/>
              </a:lnSpc>
              <a:spcBef>
                <a:spcPts val="0"/>
              </a:spcBef>
              <a:buClr>
                <a:srgbClr val="FF0000"/>
              </a:buClr>
              <a:buFont typeface="Arial" panose="020B0604020202020204" pitchFamily="34" charset="0"/>
              <a:buNone/>
            </a:pPr>
            <a:endParaRPr lang="en-GB" sz="500" dirty="0">
              <a:cs typeface="Helvetica" panose="020B0604020202020204" pitchFamily="34" charset="0"/>
            </a:endParaRPr>
          </a:p>
          <a:p>
            <a:pPr marL="0" indent="0">
              <a:lnSpc>
                <a:spcPct val="120000"/>
              </a:lnSpc>
              <a:spcBef>
                <a:spcPts val="0"/>
              </a:spcBef>
              <a:buClr>
                <a:srgbClr val="FF0000"/>
              </a:buClr>
              <a:buFont typeface="Arial" panose="020B0604020202020204" pitchFamily="34" charset="0"/>
              <a:buNone/>
            </a:pPr>
            <a:endParaRPr lang="en-GB" sz="1000" dirty="0">
              <a:cs typeface="Helvetica" panose="020B0604020202020204" pitchFamily="34" charset="0"/>
            </a:endParaRPr>
          </a:p>
        </p:txBody>
      </p:sp>
      <p:sp>
        <p:nvSpPr>
          <p:cNvPr id="3" name="TextBox 2">
            <a:extLst>
              <a:ext uri="{FF2B5EF4-FFF2-40B4-BE49-F238E27FC236}">
                <a16:creationId xmlns:a16="http://schemas.microsoft.com/office/drawing/2014/main" id="{AA41F594-A37A-4F8C-851B-8D7970DF7135}"/>
              </a:ext>
            </a:extLst>
          </p:cNvPr>
          <p:cNvSpPr txBox="1"/>
          <p:nvPr/>
        </p:nvSpPr>
        <p:spPr>
          <a:xfrm>
            <a:off x="5638800" y="2974848"/>
            <a:ext cx="914400" cy="914400"/>
          </a:xfrm>
          <a:prstGeom prst="rect">
            <a:avLst/>
          </a:prstGeom>
          <a:noFill/>
        </p:spPr>
        <p:txBody>
          <a:bodyPr wrap="square" rtlCol="0">
            <a:spAutoFit/>
          </a:bodyPr>
          <a:lstStyle/>
          <a:p>
            <a:endParaRPr lang="en-GB"/>
          </a:p>
        </p:txBody>
      </p:sp>
      <p:sp>
        <p:nvSpPr>
          <p:cNvPr id="4" name="TextBox 3">
            <a:extLst>
              <a:ext uri="{FF2B5EF4-FFF2-40B4-BE49-F238E27FC236}">
                <a16:creationId xmlns:a16="http://schemas.microsoft.com/office/drawing/2014/main" id="{78DD6C9D-16EB-4BA4-99F4-729A9D399BE2}"/>
              </a:ext>
            </a:extLst>
          </p:cNvPr>
          <p:cNvSpPr txBox="1"/>
          <p:nvPr/>
        </p:nvSpPr>
        <p:spPr>
          <a:xfrm>
            <a:off x="621551" y="1170117"/>
            <a:ext cx="11157649" cy="1692771"/>
          </a:xfrm>
          <a:prstGeom prst="rect">
            <a:avLst/>
          </a:prstGeom>
          <a:noFill/>
          <a:ln w="57150">
            <a:solidFill>
              <a:schemeClr val="accent1">
                <a:lumMod val="50000"/>
              </a:schemeClr>
            </a:solidFill>
          </a:ln>
        </p:spPr>
        <p:txBody>
          <a:bodyPr wrap="square" rtlCol="0">
            <a:spAutoFit/>
          </a:bodyPr>
          <a:lstStyle/>
          <a:p>
            <a:pPr algn="ctr"/>
            <a:r>
              <a:rPr lang="en-GB" sz="2000" b="1">
                <a:latin typeface="Arial" panose="020B0604020202020204" pitchFamily="34" charset="0"/>
                <a:cs typeface="Arial" panose="020B0604020202020204" pitchFamily="34" charset="0"/>
              </a:rPr>
              <a:t>Principal routes for barristers</a:t>
            </a:r>
          </a:p>
          <a:p>
            <a:pPr algn="ctr"/>
            <a:endParaRPr lang="en-GB">
              <a:latin typeface="Arial" panose="020B0604020202020204" pitchFamily="34" charset="0"/>
              <a:cs typeface="Arial" panose="020B0604020202020204" pitchFamily="34" charset="0"/>
            </a:endParaRPr>
          </a:p>
          <a:p>
            <a:r>
              <a:rPr lang="en-GB" sz="1600">
                <a:latin typeface="Arial" panose="020B0604020202020204" pitchFamily="34" charset="0"/>
                <a:cs typeface="Arial" panose="020B0604020202020204" pitchFamily="34" charset="0"/>
              </a:rPr>
              <a:t>Short-term and short-notice visits, usually for less than 90 days in a 180 day period (</a:t>
            </a:r>
            <a:r>
              <a:rPr lang="en-GB" sz="1600" b="1">
                <a:latin typeface="Arial" panose="020B0604020202020204" pitchFamily="34" charset="0"/>
                <a:cs typeface="Arial" panose="020B0604020202020204" pitchFamily="34" charset="0"/>
              </a:rPr>
              <a:t>short-term business visitors</a:t>
            </a:r>
            <a:r>
              <a:rPr lang="en-GB" sz="1600">
                <a:latin typeface="Arial" panose="020B0604020202020204" pitchFamily="34" charset="0"/>
                <a:cs typeface="Arial" panose="020B0604020202020204" pitchFamily="34" charset="0"/>
              </a:rPr>
              <a:t>). </a:t>
            </a:r>
          </a:p>
          <a:p>
            <a:endParaRPr lang="en-GB" sz="1600">
              <a:latin typeface="Arial" panose="020B0604020202020204" pitchFamily="34" charset="0"/>
              <a:cs typeface="Arial" panose="020B0604020202020204" pitchFamily="34" charset="0"/>
            </a:endParaRPr>
          </a:p>
          <a:p>
            <a:r>
              <a:rPr lang="en-GB" sz="1600">
                <a:latin typeface="Arial" panose="020B0604020202020204" pitchFamily="34" charset="0"/>
                <a:cs typeface="Arial" panose="020B0604020202020204" pitchFamily="34" charset="0"/>
              </a:rPr>
              <a:t>Self-employed people hired for services in another country (</a:t>
            </a:r>
            <a:r>
              <a:rPr lang="en-GB" sz="1600" b="1">
                <a:latin typeface="Arial" panose="020B0604020202020204" pitchFamily="34" charset="0"/>
                <a:cs typeface="Arial" panose="020B0604020202020204" pitchFamily="34" charset="0"/>
              </a:rPr>
              <a:t>independent professionals</a:t>
            </a:r>
            <a:r>
              <a:rPr lang="en-GB" sz="1600">
                <a:latin typeface="Arial" panose="020B0604020202020204" pitchFamily="34" charset="0"/>
                <a:cs typeface="Arial" panose="020B0604020202020204" pitchFamily="34" charset="0"/>
              </a:rPr>
              <a:t>).</a:t>
            </a:r>
          </a:p>
          <a:p>
            <a:endParaRPr lang="en-GB"/>
          </a:p>
        </p:txBody>
      </p:sp>
    </p:spTree>
    <p:extLst>
      <p:ext uri="{BB962C8B-B14F-4D97-AF65-F5344CB8AC3E}">
        <p14:creationId xmlns:p14="http://schemas.microsoft.com/office/powerpoint/2010/main" val="2028366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C8AC57-78AA-45CE-A3C4-17ADCCF47FCD}"/>
              </a:ext>
            </a:extLst>
          </p:cNvPr>
          <p:cNvSpPr>
            <a:spLocks noGrp="1"/>
          </p:cNvSpPr>
          <p:nvPr>
            <p:ph type="sldNum" sz="quarter" idx="12"/>
          </p:nvPr>
        </p:nvSpPr>
        <p:spPr/>
        <p:txBody>
          <a:bodyPr/>
          <a:lstStyle/>
          <a:p>
            <a:fld id="{669902A3-F5BE-463A-8C02-980F4CBC8E21}" type="slidenum">
              <a:rPr lang="en-GB" smtClean="0"/>
              <a:pPr/>
              <a:t>3</a:t>
            </a:fld>
            <a:endParaRPr lang="en-GB"/>
          </a:p>
        </p:txBody>
      </p:sp>
      <p:sp>
        <p:nvSpPr>
          <p:cNvPr id="4" name="Content Placeholder 3">
            <a:extLst>
              <a:ext uri="{FF2B5EF4-FFF2-40B4-BE49-F238E27FC236}">
                <a16:creationId xmlns:a16="http://schemas.microsoft.com/office/drawing/2014/main" id="{20E3AFD3-1E08-4EDA-B21E-0620DCB5E542}"/>
              </a:ext>
            </a:extLst>
          </p:cNvPr>
          <p:cNvSpPr>
            <a:spLocks noGrp="1"/>
          </p:cNvSpPr>
          <p:nvPr>
            <p:ph sz="half" idx="2"/>
          </p:nvPr>
        </p:nvSpPr>
        <p:spPr>
          <a:xfrm>
            <a:off x="489600" y="1449000"/>
            <a:ext cx="11195470" cy="3960000"/>
          </a:xfrm>
        </p:spPr>
        <p:txBody>
          <a:bodyPr>
            <a:normAutofit/>
          </a:bodyPr>
          <a:lstStyle/>
          <a:p>
            <a:pPr marL="285750" indent="-285750" algn="l">
              <a:buFont typeface="Arial" panose="020B0604020202020204" pitchFamily="34" charset="0"/>
              <a:buChar char="•"/>
            </a:pPr>
            <a:r>
              <a:rPr lang="en-GB" sz="1800"/>
              <a:t>The commitments agreed between the UK and the EU on services </a:t>
            </a:r>
            <a:r>
              <a:rPr lang="en-GB" sz="1800" b="1"/>
              <a:t>guarantee market access </a:t>
            </a:r>
            <a:r>
              <a:rPr lang="en-GB" sz="1800"/>
              <a:t>in a number of sectors for service providers and business travellers, and a </a:t>
            </a:r>
            <a:r>
              <a:rPr lang="en-GB" sz="1800" b="1"/>
              <a:t>minimum standard </a:t>
            </a:r>
            <a:r>
              <a:rPr lang="en-GB" sz="1800"/>
              <a:t>for how they should be treated when working abroad in the other Party to the Agreement. </a:t>
            </a:r>
          </a:p>
          <a:p>
            <a:pPr marL="285750" indent="-285750" algn="l">
              <a:buFont typeface="Arial" panose="020B0604020202020204" pitchFamily="34" charset="0"/>
              <a:buChar char="•"/>
            </a:pPr>
            <a:r>
              <a:rPr lang="en-GB" sz="1800"/>
              <a:t>This includes, for example, </a:t>
            </a:r>
            <a:r>
              <a:rPr lang="en-GB" sz="1800" b="1"/>
              <a:t>eliminating nationality requirements </a:t>
            </a:r>
            <a:r>
              <a:rPr lang="en-GB" sz="1800"/>
              <a:t>for some roles; and guaranteeing how long business travellers can </a:t>
            </a:r>
            <a:r>
              <a:rPr lang="en-GB" sz="1800" b="1"/>
              <a:t>stay</a:t>
            </a:r>
            <a:r>
              <a:rPr lang="en-GB" sz="1800"/>
              <a:t> in the EU. </a:t>
            </a:r>
          </a:p>
          <a:p>
            <a:pPr marL="285750" indent="-285750" algn="l">
              <a:buFont typeface="Arial" panose="020B0604020202020204" pitchFamily="34" charset="0"/>
              <a:buChar char="•"/>
            </a:pPr>
            <a:r>
              <a:rPr lang="en-GB" sz="1800"/>
              <a:t>Provisions in the Mode IV chapter will also </a:t>
            </a:r>
            <a:r>
              <a:rPr lang="en-GB" sz="1800" b="1"/>
              <a:t>decrease the administrative burden </a:t>
            </a:r>
            <a:r>
              <a:rPr lang="en-GB" sz="1800"/>
              <a:t>for some business travellers, for example limiting the need for economic needs tests or work permit requirements for some activities. </a:t>
            </a:r>
          </a:p>
          <a:p>
            <a:pPr marL="285750" indent="-285750" algn="l">
              <a:buFont typeface="Arial" panose="020B0604020202020204" pitchFamily="34" charset="0"/>
              <a:buChar char="•"/>
            </a:pPr>
            <a:r>
              <a:rPr lang="en-GB" sz="1800"/>
              <a:t>They will also ensure that the UK and EU Member States have </a:t>
            </a:r>
            <a:r>
              <a:rPr lang="en-GB" sz="1800" b="1"/>
              <a:t>transparent visa application processes</a:t>
            </a:r>
            <a:r>
              <a:rPr lang="en-GB" sz="1800"/>
              <a:t>, and </a:t>
            </a:r>
            <a:r>
              <a:rPr lang="en-GB" sz="1800" b="1"/>
              <a:t>clear signposting </a:t>
            </a:r>
            <a:r>
              <a:rPr lang="en-GB" sz="1800"/>
              <a:t>on rules for business travellers.  </a:t>
            </a:r>
          </a:p>
          <a:p>
            <a:pPr marL="171450" indent="-171450">
              <a:lnSpc>
                <a:spcPct val="120000"/>
              </a:lnSpc>
              <a:spcBef>
                <a:spcPts val="0"/>
              </a:spcBef>
              <a:buClr>
                <a:srgbClr val="FF0000"/>
              </a:buClr>
              <a:buFont typeface="Arial" panose="020B0604020202020204" pitchFamily="34" charset="0"/>
              <a:buChar char="•"/>
            </a:pPr>
            <a:endParaRPr lang="en-GB" sz="1200">
              <a:latin typeface="Helvetica" panose="020B0604020202020204" pitchFamily="34" charset="0"/>
              <a:cs typeface="Helvetica" panose="020B0604020202020204" pitchFamily="34" charset="0"/>
            </a:endParaRPr>
          </a:p>
          <a:p>
            <a:endParaRPr lang="en-GB"/>
          </a:p>
        </p:txBody>
      </p:sp>
      <p:sp>
        <p:nvSpPr>
          <p:cNvPr id="7" name="Title 6">
            <a:extLst>
              <a:ext uri="{FF2B5EF4-FFF2-40B4-BE49-F238E27FC236}">
                <a16:creationId xmlns:a16="http://schemas.microsoft.com/office/drawing/2014/main" id="{DD2EAC3E-56ED-4885-8DBB-342E062BEC41}"/>
              </a:ext>
            </a:extLst>
          </p:cNvPr>
          <p:cNvSpPr>
            <a:spLocks noGrp="1"/>
          </p:cNvSpPr>
          <p:nvPr>
            <p:ph type="title"/>
          </p:nvPr>
        </p:nvSpPr>
        <p:spPr/>
        <p:txBody>
          <a:bodyPr>
            <a:noAutofit/>
          </a:bodyPr>
          <a:lstStyle/>
          <a:p>
            <a:r>
              <a:rPr lang="en-GB" sz="2800"/>
              <a:t>What does the deal do?</a:t>
            </a:r>
          </a:p>
        </p:txBody>
      </p:sp>
    </p:spTree>
    <p:extLst>
      <p:ext uri="{BB962C8B-B14F-4D97-AF65-F5344CB8AC3E}">
        <p14:creationId xmlns:p14="http://schemas.microsoft.com/office/powerpoint/2010/main" val="207574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1033DBB-CE8E-4D14-BEE7-194B5CFB5699}"/>
              </a:ext>
            </a:extLst>
          </p:cNvPr>
          <p:cNvSpPr>
            <a:spLocks noGrp="1"/>
          </p:cNvSpPr>
          <p:nvPr>
            <p:ph type="sldNum" sz="quarter" idx="12"/>
          </p:nvPr>
        </p:nvSpPr>
        <p:spPr/>
        <p:txBody>
          <a:bodyPr/>
          <a:lstStyle/>
          <a:p>
            <a:fld id="{669902A3-F5BE-463A-8C02-980F4CBC8E21}" type="slidenum">
              <a:rPr lang="en-GB" smtClean="0"/>
              <a:pPr/>
              <a:t>4</a:t>
            </a:fld>
            <a:endParaRPr lang="en-GB"/>
          </a:p>
        </p:txBody>
      </p:sp>
      <p:sp>
        <p:nvSpPr>
          <p:cNvPr id="4" name="Content Placeholder 3">
            <a:extLst>
              <a:ext uri="{FF2B5EF4-FFF2-40B4-BE49-F238E27FC236}">
                <a16:creationId xmlns:a16="http://schemas.microsoft.com/office/drawing/2014/main" id="{755597AD-CF69-4794-AB3F-BA920CDEBB03}"/>
              </a:ext>
            </a:extLst>
          </p:cNvPr>
          <p:cNvSpPr>
            <a:spLocks noGrp="1"/>
          </p:cNvSpPr>
          <p:nvPr>
            <p:ph sz="half" idx="2"/>
          </p:nvPr>
        </p:nvSpPr>
        <p:spPr>
          <a:xfrm>
            <a:off x="489600" y="1448999"/>
            <a:ext cx="10879440" cy="4554509"/>
          </a:xfrm>
        </p:spPr>
        <p:txBody>
          <a:bodyPr vert="horz" lIns="72000" tIns="72000" rIns="72000" bIns="72000" rtlCol="0" anchor="t">
            <a:normAutofit/>
          </a:bodyPr>
          <a:lstStyle/>
          <a:p>
            <a:pPr marL="285750" indent="-285750">
              <a:buFont typeface="Arial" panose="020B0604020202020204" pitchFamily="34" charset="0"/>
              <a:buChar char="•"/>
            </a:pPr>
            <a:r>
              <a:rPr lang="en-GB" sz="1800" b="1">
                <a:latin typeface="Arial"/>
                <a:cs typeface="Arial"/>
              </a:rPr>
              <a:t>Stay</a:t>
            </a:r>
            <a:r>
              <a:rPr lang="en-GB" sz="1800">
                <a:latin typeface="Arial"/>
                <a:cs typeface="Arial"/>
              </a:rPr>
              <a:t>: Up to 90 days in 6 months - no work permit or economic needs test (or other prior approval procedures) required, subject to reservations being taken. </a:t>
            </a:r>
            <a:r>
              <a:rPr lang="en-GB" sz="1800">
                <a:effectLst/>
                <a:latin typeface="Arial"/>
                <a:cs typeface="Arial"/>
              </a:rPr>
              <a:t>While not enshrined in the deal, some STBV activities will also not require a visa, although this should be checked before travelling</a:t>
            </a:r>
            <a:endParaRPr lang="en-GB" sz="1800">
              <a:latin typeface="Arial"/>
              <a:cs typeface="Arial"/>
            </a:endParaRPr>
          </a:p>
          <a:p>
            <a:pPr marL="285750" indent="-285750">
              <a:buFont typeface="Arial" panose="020B0604020202020204" pitchFamily="34" charset="0"/>
              <a:buChar char="•"/>
            </a:pPr>
            <a:r>
              <a:rPr lang="en-GB" sz="1800" b="1"/>
              <a:t>Conditions</a:t>
            </a:r>
            <a:r>
              <a:rPr lang="en-GB" sz="1800"/>
              <a:t>: STBV cannot sell goods or supply services to the general public; STBV cannot provide services as part of a contract concluded between a consumer of the host Party, and a juridical person that is not established in the host Party; no remuneration from the host party</a:t>
            </a:r>
          </a:p>
          <a:p>
            <a:pPr marL="285750" indent="-285750">
              <a:buFont typeface="Arial" panose="020B0604020202020204" pitchFamily="34" charset="0"/>
              <a:buChar char="•"/>
            </a:pPr>
            <a:r>
              <a:rPr lang="en-GB" sz="1800" b="1"/>
              <a:t>Relevant activities permitted</a:t>
            </a:r>
            <a:r>
              <a:rPr lang="en-GB" sz="1800"/>
              <a:t>: meetings and consultations; commercial transactions</a:t>
            </a:r>
          </a:p>
          <a:p>
            <a:pPr marL="285750" indent="-285750">
              <a:buFont typeface="Arial" panose="020B0604020202020204" pitchFamily="34" charset="0"/>
              <a:buChar char="•"/>
            </a:pPr>
            <a:r>
              <a:rPr lang="en-GB" sz="1800" b="1"/>
              <a:t>Other activities permitted</a:t>
            </a:r>
            <a:r>
              <a:rPr lang="en-GB" sz="1800"/>
              <a:t>: research and design; marketing research; training seminars; trade fairs and exhibitions; sales; purchasing; after-sales or after-lease service; tourism personnel; translation and interpretation. [UK additionally operates an expanded list which can be found on GOV.UK]</a:t>
            </a:r>
          </a:p>
          <a:p>
            <a:pPr marL="285750" indent="-285750">
              <a:buFont typeface="Arial" panose="020B0604020202020204" pitchFamily="34" charset="0"/>
              <a:buChar char="•"/>
            </a:pPr>
            <a:endParaRPr lang="en-GB" sz="1800"/>
          </a:p>
          <a:p>
            <a:pPr marL="285750" indent="-285750">
              <a:buFont typeface="Arial" panose="020B0604020202020204" pitchFamily="34" charset="0"/>
              <a:buChar char="•"/>
            </a:pPr>
            <a:r>
              <a:rPr lang="en-GB" sz="1800">
                <a:solidFill>
                  <a:srgbClr val="FF0000"/>
                </a:solidFill>
                <a:latin typeface="Arial"/>
                <a:cs typeface="Arial"/>
              </a:rPr>
              <a:t>Example: a barrister undertaking a short, 4 day visit to meet a client in Paris would be able to enter France without a work permit or other prior approval. However, they must not take remuneration from the client whilst in France.</a:t>
            </a:r>
          </a:p>
          <a:p>
            <a:pPr marL="285750" indent="-285750">
              <a:buFont typeface="Arial" panose="020B0604020202020204" pitchFamily="34" charset="0"/>
              <a:buChar char="•"/>
            </a:pPr>
            <a:endParaRPr lang="en-GB" sz="1600"/>
          </a:p>
          <a:p>
            <a:pPr marL="285750" indent="-285750">
              <a:buFont typeface="Arial" panose="020B0604020202020204" pitchFamily="34" charset="0"/>
              <a:buChar char="•"/>
            </a:pPr>
            <a:endParaRPr lang="en-GB" sz="1600"/>
          </a:p>
          <a:p>
            <a:endParaRPr lang="en-GB"/>
          </a:p>
        </p:txBody>
      </p:sp>
      <p:sp>
        <p:nvSpPr>
          <p:cNvPr id="7" name="Title 6">
            <a:extLst>
              <a:ext uri="{FF2B5EF4-FFF2-40B4-BE49-F238E27FC236}">
                <a16:creationId xmlns:a16="http://schemas.microsoft.com/office/drawing/2014/main" id="{D506D918-1D70-4E65-BB0C-8DA95BB4D8CE}"/>
              </a:ext>
            </a:extLst>
          </p:cNvPr>
          <p:cNvSpPr>
            <a:spLocks noGrp="1"/>
          </p:cNvSpPr>
          <p:nvPr>
            <p:ph type="title"/>
          </p:nvPr>
        </p:nvSpPr>
        <p:spPr/>
        <p:txBody>
          <a:bodyPr>
            <a:noAutofit/>
          </a:bodyPr>
          <a:lstStyle/>
          <a:p>
            <a:r>
              <a:rPr lang="en-GB" sz="2800" dirty="0"/>
              <a:t>Key routes for barristers (TCA): Short-term Business Visitors (STBV) </a:t>
            </a:r>
          </a:p>
        </p:txBody>
      </p:sp>
    </p:spTree>
    <p:extLst>
      <p:ext uri="{BB962C8B-B14F-4D97-AF65-F5344CB8AC3E}">
        <p14:creationId xmlns:p14="http://schemas.microsoft.com/office/powerpoint/2010/main" val="886524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1033DBB-CE8E-4D14-BEE7-194B5CFB5699}"/>
              </a:ext>
            </a:extLst>
          </p:cNvPr>
          <p:cNvSpPr>
            <a:spLocks noGrp="1"/>
          </p:cNvSpPr>
          <p:nvPr>
            <p:ph type="sldNum" sz="quarter" idx="12"/>
          </p:nvPr>
        </p:nvSpPr>
        <p:spPr/>
        <p:txBody>
          <a:bodyPr/>
          <a:lstStyle/>
          <a:p>
            <a:fld id="{669902A3-F5BE-463A-8C02-980F4CBC8E21}" type="slidenum">
              <a:rPr lang="en-GB" smtClean="0"/>
              <a:pPr/>
              <a:t>5</a:t>
            </a:fld>
            <a:endParaRPr lang="en-GB"/>
          </a:p>
        </p:txBody>
      </p:sp>
      <p:sp>
        <p:nvSpPr>
          <p:cNvPr id="4" name="Content Placeholder 3">
            <a:extLst>
              <a:ext uri="{FF2B5EF4-FFF2-40B4-BE49-F238E27FC236}">
                <a16:creationId xmlns:a16="http://schemas.microsoft.com/office/drawing/2014/main" id="{755597AD-CF69-4794-AB3F-BA920CDEBB03}"/>
              </a:ext>
            </a:extLst>
          </p:cNvPr>
          <p:cNvSpPr>
            <a:spLocks noGrp="1"/>
          </p:cNvSpPr>
          <p:nvPr>
            <p:ph sz="half" idx="2"/>
          </p:nvPr>
        </p:nvSpPr>
        <p:spPr>
          <a:xfrm>
            <a:off x="489600" y="1448999"/>
            <a:ext cx="10879440" cy="4554509"/>
          </a:xfrm>
        </p:spPr>
        <p:txBody>
          <a:bodyPr>
            <a:normAutofit/>
          </a:bodyPr>
          <a:lstStyle/>
          <a:p>
            <a:pPr marL="285750" indent="-285750">
              <a:buFont typeface="Arial" panose="020B0604020202020204" pitchFamily="34" charset="0"/>
              <a:buChar char="•"/>
            </a:pPr>
            <a:r>
              <a:rPr lang="en-GB" sz="1800" b="1"/>
              <a:t>Stay</a:t>
            </a:r>
            <a:r>
              <a:rPr lang="en-GB" sz="1800"/>
              <a:t>: 12 months </a:t>
            </a:r>
          </a:p>
          <a:p>
            <a:pPr marL="285750" indent="-285750">
              <a:buFont typeface="Arial" panose="020B0604020202020204" pitchFamily="34" charset="0"/>
              <a:buChar char="•"/>
            </a:pPr>
            <a:r>
              <a:rPr lang="en-GB" sz="1800" b="1"/>
              <a:t>Conditions</a:t>
            </a:r>
            <a:r>
              <a:rPr lang="en-GB" sz="1800"/>
              <a:t>: self-employed; service contract for not more than 12 months; 6 years of professional experience in the sector of activity; university degree or equivalent.</a:t>
            </a:r>
          </a:p>
          <a:p>
            <a:pPr marL="285750" indent="-285750">
              <a:buFont typeface="Arial" panose="020B0604020202020204" pitchFamily="34" charset="0"/>
              <a:buChar char="•"/>
            </a:pPr>
            <a:r>
              <a:rPr lang="en-GB" sz="1800" b="1"/>
              <a:t>Relevant activities permitted</a:t>
            </a:r>
            <a:r>
              <a:rPr lang="en-GB" sz="1800"/>
              <a:t>: legal advisory services for public international law and Home Jurisdiction Law.</a:t>
            </a:r>
          </a:p>
          <a:p>
            <a:pPr marL="285750" indent="-285750">
              <a:buFont typeface="Arial" panose="020B0604020202020204" pitchFamily="34" charset="0"/>
              <a:buChar char="•"/>
            </a:pPr>
            <a:endParaRPr lang="en-GB" sz="1800"/>
          </a:p>
          <a:p>
            <a:pPr marL="285750" indent="-285750">
              <a:buFont typeface="Arial" panose="020B0604020202020204" pitchFamily="34" charset="0"/>
              <a:buChar char="•"/>
            </a:pPr>
            <a:r>
              <a:rPr lang="en-GB" sz="1800">
                <a:solidFill>
                  <a:srgbClr val="FF0000"/>
                </a:solidFill>
              </a:rPr>
              <a:t>Example: a barrister with an instruction to provide advice to a client in Milan for 7 months would seek entry to Italy via the IP route. But would need to check the Italian immigration system for details on how to apply for a visa and/or work permit, if needed.</a:t>
            </a:r>
            <a:endParaRPr lang="en-GB" sz="1400">
              <a:effectLst/>
              <a:latin typeface="Calibri" panose="020F0502020204030204" pitchFamily="34" charset="0"/>
              <a:ea typeface="Times New Roman" panose="02020603050405020304" pitchFamily="18" charset="0"/>
            </a:endParaRPr>
          </a:p>
          <a:p>
            <a:pPr marL="285750" lvl="0" indent="-285750">
              <a:buFont typeface="Arial" panose="020B0604020202020204" pitchFamily="34" charset="0"/>
              <a:buChar char="•"/>
            </a:pPr>
            <a:r>
              <a:rPr lang="en-GB" sz="1400">
                <a:solidFill>
                  <a:srgbClr val="FF0000"/>
                </a:solidFill>
              </a:rPr>
              <a:t>As is standard in Free Trade Agreements, the TCA states that legal professionals travelling to the EU for work can practice international law, or the law of their home state. For example, the deal guarantees that a British lawyer travelling to France can practice UK or International Law. </a:t>
            </a:r>
          </a:p>
          <a:p>
            <a:pPr marL="285750" lvl="0" indent="-285750">
              <a:buFont typeface="Arial" panose="020B0604020202020204" pitchFamily="34" charset="0"/>
              <a:buChar char="•"/>
            </a:pPr>
            <a:r>
              <a:rPr lang="en-GB" sz="1400">
                <a:solidFill>
                  <a:srgbClr val="FF0000"/>
                </a:solidFill>
              </a:rPr>
              <a:t>They may be able to practice other types of law, for example the law of a third-country, however this is not “guaranteed” in the deal - but it does not make it impossible. </a:t>
            </a:r>
          </a:p>
          <a:p>
            <a:pPr marL="285750" indent="-285750">
              <a:buFont typeface="Arial" panose="020B0604020202020204" pitchFamily="34" charset="0"/>
              <a:buChar char="•"/>
            </a:pPr>
            <a:endParaRPr lang="en-GB" sz="1800">
              <a:solidFill>
                <a:srgbClr val="FF0000"/>
              </a:solidFill>
            </a:endParaRPr>
          </a:p>
          <a:p>
            <a:pPr marL="285750" indent="-285750">
              <a:buFont typeface="Arial" panose="020B0604020202020204" pitchFamily="34" charset="0"/>
              <a:buChar char="•"/>
            </a:pPr>
            <a:endParaRPr lang="en-GB" sz="1800"/>
          </a:p>
          <a:p>
            <a:pPr marL="285750" indent="-285750">
              <a:buFont typeface="Arial" panose="020B0604020202020204" pitchFamily="34" charset="0"/>
              <a:buChar char="•"/>
            </a:pPr>
            <a:endParaRPr lang="en-GB" sz="1800"/>
          </a:p>
          <a:p>
            <a:endParaRPr lang="en-GB" sz="1800"/>
          </a:p>
        </p:txBody>
      </p:sp>
      <p:sp>
        <p:nvSpPr>
          <p:cNvPr id="7" name="Title 6">
            <a:extLst>
              <a:ext uri="{FF2B5EF4-FFF2-40B4-BE49-F238E27FC236}">
                <a16:creationId xmlns:a16="http://schemas.microsoft.com/office/drawing/2014/main" id="{D506D918-1D70-4E65-BB0C-8DA95BB4D8CE}"/>
              </a:ext>
            </a:extLst>
          </p:cNvPr>
          <p:cNvSpPr>
            <a:spLocks noGrp="1"/>
          </p:cNvSpPr>
          <p:nvPr>
            <p:ph type="title"/>
          </p:nvPr>
        </p:nvSpPr>
        <p:spPr/>
        <p:txBody>
          <a:bodyPr>
            <a:noAutofit/>
          </a:bodyPr>
          <a:lstStyle/>
          <a:p>
            <a:r>
              <a:rPr lang="en-GB" sz="2800" dirty="0"/>
              <a:t>Key routes for barristers (TCA): Independent Professional (IP)</a:t>
            </a:r>
          </a:p>
        </p:txBody>
      </p:sp>
    </p:spTree>
    <p:extLst>
      <p:ext uri="{BB962C8B-B14F-4D97-AF65-F5344CB8AC3E}">
        <p14:creationId xmlns:p14="http://schemas.microsoft.com/office/powerpoint/2010/main" val="4088822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D48C932-0417-40B8-A10F-9E80F36E4815}"/>
              </a:ext>
            </a:extLst>
          </p:cNvPr>
          <p:cNvSpPr>
            <a:spLocks noGrp="1"/>
          </p:cNvSpPr>
          <p:nvPr>
            <p:ph type="sldNum" sz="quarter" idx="12"/>
          </p:nvPr>
        </p:nvSpPr>
        <p:spPr/>
        <p:txBody>
          <a:bodyPr/>
          <a:lstStyle/>
          <a:p>
            <a:fld id="{669902A3-F5BE-463A-8C02-980F4CBC8E21}" type="slidenum">
              <a:rPr lang="en-GB" smtClean="0"/>
              <a:pPr/>
              <a:t>6</a:t>
            </a:fld>
            <a:endParaRPr lang="en-GB"/>
          </a:p>
        </p:txBody>
      </p:sp>
      <p:sp>
        <p:nvSpPr>
          <p:cNvPr id="3" name="Text Placeholder 2">
            <a:extLst>
              <a:ext uri="{FF2B5EF4-FFF2-40B4-BE49-F238E27FC236}">
                <a16:creationId xmlns:a16="http://schemas.microsoft.com/office/drawing/2014/main" id="{06896988-4F21-419E-9744-724F9C220984}"/>
              </a:ext>
            </a:extLst>
          </p:cNvPr>
          <p:cNvSpPr>
            <a:spLocks noGrp="1"/>
          </p:cNvSpPr>
          <p:nvPr>
            <p:ph type="body" idx="1"/>
          </p:nvPr>
        </p:nvSpPr>
        <p:spPr>
          <a:xfrm>
            <a:off x="489599" y="1318557"/>
            <a:ext cx="5702400" cy="360000"/>
          </a:xfrm>
        </p:spPr>
        <p:txBody>
          <a:bodyPr>
            <a:noAutofit/>
          </a:bodyPr>
          <a:lstStyle/>
          <a:p>
            <a:r>
              <a:rPr lang="en-GB" sz="2000"/>
              <a:t>What do I need to do?</a:t>
            </a:r>
          </a:p>
        </p:txBody>
      </p:sp>
      <p:sp>
        <p:nvSpPr>
          <p:cNvPr id="4" name="Content Placeholder 3">
            <a:extLst>
              <a:ext uri="{FF2B5EF4-FFF2-40B4-BE49-F238E27FC236}">
                <a16:creationId xmlns:a16="http://schemas.microsoft.com/office/drawing/2014/main" id="{A68DB745-62F5-486B-B0E5-B6D5CFDCC3BB}"/>
              </a:ext>
            </a:extLst>
          </p:cNvPr>
          <p:cNvSpPr>
            <a:spLocks noGrp="1"/>
          </p:cNvSpPr>
          <p:nvPr>
            <p:ph sz="half" idx="2"/>
          </p:nvPr>
        </p:nvSpPr>
        <p:spPr>
          <a:xfrm>
            <a:off x="489599" y="1800000"/>
            <a:ext cx="10788001" cy="3960000"/>
          </a:xfrm>
        </p:spPr>
        <p:txBody>
          <a:bodyPr/>
          <a:lstStyle/>
          <a:p>
            <a:pPr marL="171450" indent="-171450">
              <a:buFont typeface="Arial" panose="020B0604020202020204" pitchFamily="34" charset="0"/>
              <a:buChar char="•"/>
            </a:pPr>
            <a:r>
              <a:rPr lang="en-GB" sz="1800"/>
              <a:t>You should take these steps as soon as possible ahead of business travel to the EU and EFTA countries from January 2021:</a:t>
            </a:r>
          </a:p>
          <a:p>
            <a:pPr marL="171450" indent="-171450">
              <a:buFont typeface="Arial" panose="020B0604020202020204" pitchFamily="34" charset="0"/>
              <a:buChar char="•"/>
            </a:pPr>
            <a:endParaRPr lang="en-GB" sz="1600"/>
          </a:p>
          <a:p>
            <a:pPr marL="171450" indent="-171450">
              <a:buFont typeface="Arial" panose="020B0604020202020204" pitchFamily="34" charset="0"/>
              <a:buChar char="•"/>
            </a:pPr>
            <a:endParaRPr lang="en-GB" sz="1600"/>
          </a:p>
          <a:p>
            <a:pPr marL="171450" indent="-171450">
              <a:buFont typeface="Arial" panose="020B0604020202020204" pitchFamily="34" charset="0"/>
              <a:buChar char="•"/>
            </a:pPr>
            <a:endParaRPr lang="en-GB"/>
          </a:p>
        </p:txBody>
      </p:sp>
      <p:sp>
        <p:nvSpPr>
          <p:cNvPr id="7" name="Title 6">
            <a:extLst>
              <a:ext uri="{FF2B5EF4-FFF2-40B4-BE49-F238E27FC236}">
                <a16:creationId xmlns:a16="http://schemas.microsoft.com/office/drawing/2014/main" id="{4510DFD6-2902-4A31-9079-96A079D36447}"/>
              </a:ext>
            </a:extLst>
          </p:cNvPr>
          <p:cNvSpPr>
            <a:spLocks noGrp="1"/>
          </p:cNvSpPr>
          <p:nvPr>
            <p:ph type="title"/>
          </p:nvPr>
        </p:nvSpPr>
        <p:spPr/>
        <p:txBody>
          <a:bodyPr>
            <a:noAutofit/>
          </a:bodyPr>
          <a:lstStyle/>
          <a:p>
            <a:r>
              <a:rPr lang="en-GB" sz="3200"/>
              <a:t>Check that you meet business travel requirements</a:t>
            </a:r>
          </a:p>
        </p:txBody>
      </p:sp>
      <p:pic>
        <p:nvPicPr>
          <p:cNvPr id="8" name="Graphic 7" descr="Programmer">
            <a:extLst>
              <a:ext uri="{FF2B5EF4-FFF2-40B4-BE49-F238E27FC236}">
                <a16:creationId xmlns:a16="http://schemas.microsoft.com/office/drawing/2014/main" id="{4BFED24A-5FAD-4BD1-8080-32750EC52C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05889" y="2376000"/>
            <a:ext cx="1311086" cy="1311086"/>
          </a:xfrm>
          <a:prstGeom prst="rect">
            <a:avLst/>
          </a:prstGeom>
        </p:spPr>
      </p:pic>
      <p:pic>
        <p:nvPicPr>
          <p:cNvPr id="9" name="Graphic 9" descr="Address Book">
            <a:extLst>
              <a:ext uri="{FF2B5EF4-FFF2-40B4-BE49-F238E27FC236}">
                <a16:creationId xmlns:a16="http://schemas.microsoft.com/office/drawing/2014/main" id="{BBFB4074-84F9-45B7-8BC6-86FEBB847F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48457" y="2443296"/>
            <a:ext cx="1311086" cy="1311086"/>
          </a:xfrm>
          <a:prstGeom prst="rect">
            <a:avLst/>
          </a:prstGeom>
        </p:spPr>
      </p:pic>
      <p:pic>
        <p:nvPicPr>
          <p:cNvPr id="10" name="Graphic 11" descr="Monthly calendar">
            <a:extLst>
              <a:ext uri="{FF2B5EF4-FFF2-40B4-BE49-F238E27FC236}">
                <a16:creationId xmlns:a16="http://schemas.microsoft.com/office/drawing/2014/main" id="{8791ECC4-11A9-46BF-921A-AA1DE9A3B69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187352" y="2409649"/>
            <a:ext cx="1397811" cy="1397811"/>
          </a:xfrm>
          <a:prstGeom prst="rect">
            <a:avLst/>
          </a:prstGeom>
        </p:spPr>
      </p:pic>
      <p:sp>
        <p:nvSpPr>
          <p:cNvPr id="11" name="Content Placeholder 2">
            <a:extLst>
              <a:ext uri="{FF2B5EF4-FFF2-40B4-BE49-F238E27FC236}">
                <a16:creationId xmlns:a16="http://schemas.microsoft.com/office/drawing/2014/main" id="{5E4FEDAB-37BD-4BCA-99AF-5FE77E3F11F0}"/>
              </a:ext>
            </a:extLst>
          </p:cNvPr>
          <p:cNvSpPr txBox="1">
            <a:spLocks/>
          </p:cNvSpPr>
          <p:nvPr/>
        </p:nvSpPr>
        <p:spPr>
          <a:xfrm>
            <a:off x="510457" y="3959837"/>
            <a:ext cx="3587085" cy="1511041"/>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ts val="2800"/>
              </a:lnSpc>
              <a:spcBef>
                <a:spcPts val="0"/>
              </a:spcBef>
              <a:spcAft>
                <a:spcPts val="1200"/>
              </a:spcAft>
              <a:buClr>
                <a:srgbClr val="FF0000"/>
              </a:buClr>
              <a:buSzTx/>
              <a:buFont typeface="Arial" panose="020B0604020202020204" pitchFamily="34" charset="0"/>
              <a:buNone/>
              <a:tabLst/>
              <a:defRPr/>
            </a:pPr>
            <a:r>
              <a:rPr kumimoji="0" lang="en-GB" b="0" i="0" u="none" strike="noStrike" kern="1200" cap="none" spc="0" normalizeH="0" baseline="0" noProof="0">
                <a:ln>
                  <a:noFill/>
                </a:ln>
                <a:effectLst/>
                <a:uLnTx/>
                <a:uFillTx/>
                <a:latin typeface="Arial" panose="020B0604020202020204" pitchFamily="34" charset="0"/>
                <a:cs typeface="Arial" panose="020B0604020202020204" pitchFamily="34" charset="0"/>
              </a:rPr>
              <a:t>Check if you need a visa, work permit or other documentation to travel for business purposes</a:t>
            </a:r>
          </a:p>
        </p:txBody>
      </p:sp>
      <p:sp>
        <p:nvSpPr>
          <p:cNvPr id="12" name="Content Placeholder 2">
            <a:extLst>
              <a:ext uri="{FF2B5EF4-FFF2-40B4-BE49-F238E27FC236}">
                <a16:creationId xmlns:a16="http://schemas.microsoft.com/office/drawing/2014/main" id="{F064AA59-1847-460A-89FC-C0E7DA83083C}"/>
              </a:ext>
            </a:extLst>
          </p:cNvPr>
          <p:cNvSpPr txBox="1">
            <a:spLocks/>
          </p:cNvSpPr>
          <p:nvPr/>
        </p:nvSpPr>
        <p:spPr>
          <a:xfrm>
            <a:off x="4293703" y="3959837"/>
            <a:ext cx="3535457" cy="1509957"/>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ts val="2800"/>
              </a:lnSpc>
              <a:spcBef>
                <a:spcPts val="0"/>
              </a:spcBef>
              <a:spcAft>
                <a:spcPts val="1200"/>
              </a:spcAft>
              <a:buClr>
                <a:srgbClr val="FF0000"/>
              </a:buClr>
              <a:buSzTx/>
              <a:buFont typeface="Arial" panose="020B0604020202020204" pitchFamily="34" charset="0"/>
              <a:buNone/>
              <a:tabLst/>
              <a:defRPr/>
            </a:pPr>
            <a:r>
              <a:rPr kumimoji="0" lang="en-GB" b="0" i="0" u="none" strike="noStrike" kern="1200" cap="none" spc="0" normalizeH="0" baseline="0" noProof="0">
                <a:ln>
                  <a:noFill/>
                </a:ln>
                <a:effectLst/>
                <a:uLnTx/>
                <a:uFillTx/>
                <a:latin typeface="Arial" panose="020B0604020202020204" pitchFamily="34" charset="0"/>
                <a:cs typeface="Arial" panose="020B0604020202020204" pitchFamily="34" charset="0"/>
              </a:rPr>
              <a:t>If you need to apply for a visa or work permit – do so ahead of time before </a:t>
            </a:r>
            <a:r>
              <a:rPr lang="en-GB">
                <a:latin typeface="Arial" panose="020B0604020202020204" pitchFamily="34" charset="0"/>
                <a:cs typeface="Arial" panose="020B0604020202020204" pitchFamily="34" charset="0"/>
              </a:rPr>
              <a:t>you</a:t>
            </a:r>
            <a:r>
              <a:rPr kumimoji="0" lang="en-GB" b="0" i="0" u="none" strike="noStrike" kern="1200" cap="none" spc="0" normalizeH="0" baseline="0" noProof="0">
                <a:ln>
                  <a:noFill/>
                </a:ln>
                <a:effectLst/>
                <a:uLnTx/>
                <a:uFillTx/>
                <a:latin typeface="Arial" panose="020B0604020202020204" pitchFamily="34" charset="0"/>
                <a:cs typeface="Arial" panose="020B0604020202020204" pitchFamily="34" charset="0"/>
              </a:rPr>
              <a:t> travel</a:t>
            </a:r>
          </a:p>
        </p:txBody>
      </p:sp>
      <p:sp>
        <p:nvSpPr>
          <p:cNvPr id="13" name="Content Placeholder 2">
            <a:extLst>
              <a:ext uri="{FF2B5EF4-FFF2-40B4-BE49-F238E27FC236}">
                <a16:creationId xmlns:a16="http://schemas.microsoft.com/office/drawing/2014/main" id="{D430C7FF-984E-4F5B-AF9C-29E64D311276}"/>
              </a:ext>
            </a:extLst>
          </p:cNvPr>
          <p:cNvSpPr txBox="1">
            <a:spLocks/>
          </p:cNvSpPr>
          <p:nvPr/>
        </p:nvSpPr>
        <p:spPr>
          <a:xfrm>
            <a:off x="8200814" y="3936984"/>
            <a:ext cx="3370884" cy="1511041"/>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ts val="2800"/>
              </a:lnSpc>
              <a:spcBef>
                <a:spcPts val="0"/>
              </a:spcBef>
              <a:spcAft>
                <a:spcPts val="1200"/>
              </a:spcAft>
              <a:buClr>
                <a:srgbClr val="FF0000"/>
              </a:buClr>
              <a:buSzTx/>
              <a:buFont typeface="Arial" panose="020B0604020202020204" pitchFamily="34" charset="0"/>
              <a:buNone/>
              <a:tabLst/>
              <a:defRPr/>
            </a:pPr>
            <a:r>
              <a:rPr kumimoji="0" lang="en-GB" b="0" i="0" u="none" strike="noStrike" kern="1200" cap="none" spc="0" normalizeH="0" baseline="0" noProof="0">
                <a:ln>
                  <a:noFill/>
                </a:ln>
                <a:effectLst/>
                <a:uLnTx/>
                <a:uFillTx/>
                <a:latin typeface="Arial" panose="020B0604020202020204" pitchFamily="34" charset="0"/>
                <a:cs typeface="Arial" panose="020B0604020202020204" pitchFamily="34" charset="0"/>
              </a:rPr>
              <a:t>Check your passport is valid for at least 6 months before </a:t>
            </a:r>
            <a:r>
              <a:rPr lang="en-GB">
                <a:latin typeface="Arial" panose="020B0604020202020204" pitchFamily="34" charset="0"/>
                <a:cs typeface="Arial" panose="020B0604020202020204" pitchFamily="34" charset="0"/>
              </a:rPr>
              <a:t>you</a:t>
            </a:r>
            <a:r>
              <a:rPr kumimoji="0" lang="en-GB" b="0" i="0" u="none" strike="noStrike" kern="1200" cap="none" spc="0" normalizeH="0" baseline="0" noProof="0">
                <a:ln>
                  <a:noFill/>
                </a:ln>
                <a:effectLst/>
                <a:uLnTx/>
                <a:uFillTx/>
                <a:latin typeface="Arial" panose="020B0604020202020204" pitchFamily="34" charset="0"/>
                <a:cs typeface="Arial" panose="020B0604020202020204" pitchFamily="34" charset="0"/>
              </a:rPr>
              <a:t> travel</a:t>
            </a:r>
          </a:p>
        </p:txBody>
      </p:sp>
      <p:cxnSp>
        <p:nvCxnSpPr>
          <p:cNvPr id="14" name="Straight Connector 13">
            <a:extLst>
              <a:ext uri="{FF2B5EF4-FFF2-40B4-BE49-F238E27FC236}">
                <a16:creationId xmlns:a16="http://schemas.microsoft.com/office/drawing/2014/main" id="{DFA73690-B664-419F-A617-F52AD17A782E}"/>
              </a:ext>
            </a:extLst>
          </p:cNvPr>
          <p:cNvCxnSpPr/>
          <p:nvPr/>
        </p:nvCxnSpPr>
        <p:spPr>
          <a:xfrm>
            <a:off x="1177375" y="3790397"/>
            <a:ext cx="2140857" cy="0"/>
          </a:xfrm>
          <a:prstGeom prst="line">
            <a:avLst/>
          </a:prstGeom>
          <a:ln w="38100">
            <a:solidFill>
              <a:srgbClr val="12034B"/>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A14BCBD-5AA1-4978-987D-61C4218420EE}"/>
              </a:ext>
            </a:extLst>
          </p:cNvPr>
          <p:cNvCxnSpPr/>
          <p:nvPr/>
        </p:nvCxnSpPr>
        <p:spPr>
          <a:xfrm>
            <a:off x="4991541" y="3799365"/>
            <a:ext cx="2140857" cy="0"/>
          </a:xfrm>
          <a:prstGeom prst="line">
            <a:avLst/>
          </a:prstGeom>
          <a:ln w="38100">
            <a:solidFill>
              <a:srgbClr val="12034B"/>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F8E6137-1658-4845-B016-F00FCB60AD9E}"/>
              </a:ext>
            </a:extLst>
          </p:cNvPr>
          <p:cNvCxnSpPr/>
          <p:nvPr/>
        </p:nvCxnSpPr>
        <p:spPr>
          <a:xfrm>
            <a:off x="8815827" y="3797384"/>
            <a:ext cx="2140857" cy="0"/>
          </a:xfrm>
          <a:prstGeom prst="line">
            <a:avLst/>
          </a:prstGeom>
          <a:ln w="38100">
            <a:solidFill>
              <a:srgbClr val="1203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7514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EA678BD-D17E-4D88-B8BC-06F31AD96094}"/>
              </a:ext>
            </a:extLst>
          </p:cNvPr>
          <p:cNvSpPr>
            <a:spLocks noGrp="1"/>
          </p:cNvSpPr>
          <p:nvPr>
            <p:ph type="sldNum" sz="quarter" idx="12"/>
          </p:nvPr>
        </p:nvSpPr>
        <p:spPr/>
        <p:txBody>
          <a:bodyPr/>
          <a:lstStyle/>
          <a:p>
            <a:fld id="{669902A3-F5BE-463A-8C02-980F4CBC8E21}" type="slidenum">
              <a:rPr lang="en-GB" smtClean="0"/>
              <a:pPr/>
              <a:t>7</a:t>
            </a:fld>
            <a:endParaRPr lang="en-GB"/>
          </a:p>
        </p:txBody>
      </p:sp>
      <p:sp>
        <p:nvSpPr>
          <p:cNvPr id="4" name="Content Placeholder 3">
            <a:extLst>
              <a:ext uri="{FF2B5EF4-FFF2-40B4-BE49-F238E27FC236}">
                <a16:creationId xmlns:a16="http://schemas.microsoft.com/office/drawing/2014/main" id="{11D3A0DD-92B2-49AF-AB6D-AD548AC14495}"/>
              </a:ext>
            </a:extLst>
          </p:cNvPr>
          <p:cNvSpPr>
            <a:spLocks noGrp="1"/>
          </p:cNvSpPr>
          <p:nvPr>
            <p:ph sz="half" idx="2"/>
          </p:nvPr>
        </p:nvSpPr>
        <p:spPr>
          <a:xfrm>
            <a:off x="489600" y="1078361"/>
            <a:ext cx="9830928" cy="5311639"/>
          </a:xfrm>
        </p:spPr>
        <p:txBody>
          <a:bodyPr>
            <a:normAutofit/>
          </a:bodyPr>
          <a:lstStyle/>
          <a:p>
            <a:pPr marL="176213" indent="-176213">
              <a:buFont typeface="Arial" panose="020B0604020202020204" pitchFamily="34" charset="0"/>
              <a:buChar char="•"/>
            </a:pPr>
            <a:r>
              <a:rPr lang="en-GB" sz="1600" dirty="0"/>
              <a:t>The Schengen Area is a group of 26 European countries which have abolished all border control at their shared borders. The Area thus functions as a zone of free movement. It comprises most EU countries except Ireland, and also includes non-EU member states such as Norway, Iceland, Switzerland and Liechtenstein. </a:t>
            </a:r>
          </a:p>
          <a:p>
            <a:pPr marL="176213" indent="-176213">
              <a:buFont typeface="Arial" panose="020B0604020202020204" pitchFamily="34" charset="0"/>
              <a:buChar char="•"/>
            </a:pPr>
            <a:r>
              <a:rPr lang="en-GB" sz="1600" dirty="0"/>
              <a:t>Due to the UK’s inclusion on the EU Schengen Visa-waiver list, a limited range of business activities should still be permitted, visa-free, across the whole Schengen Area for up to 90 days in a 180-day period. </a:t>
            </a:r>
          </a:p>
          <a:p>
            <a:pPr marL="171450" indent="-171450">
              <a:buFont typeface="Arial" panose="020B0604020202020204" pitchFamily="34" charset="0"/>
              <a:buChar char="•"/>
            </a:pPr>
            <a:r>
              <a:rPr lang="en-GB" sz="1600" dirty="0"/>
              <a:t>These are likely to include business meetings, attending conferences, and receiving training, as well as sporting and cultural events, and short-term study.</a:t>
            </a:r>
          </a:p>
          <a:p>
            <a:pPr marL="171450" indent="-171450">
              <a:buFont typeface="Arial" panose="020B0604020202020204" pitchFamily="34" charset="0"/>
              <a:buChar char="•"/>
            </a:pPr>
            <a:r>
              <a:rPr lang="en-GB" sz="1600" dirty="0"/>
              <a:t>Some Member States also allow additional short-term activities that do not require a visa as part of their domestic immigration regimes. The types of activities allowed differ by country – and </a:t>
            </a:r>
            <a:r>
              <a:rPr lang="en-GB" sz="1600" u="sng" dirty="0"/>
              <a:t>visitors should check the individual immigration regime of the country they are planning to visit</a:t>
            </a:r>
            <a:r>
              <a:rPr lang="en-GB" sz="1600" dirty="0"/>
              <a:t>.</a:t>
            </a:r>
          </a:p>
          <a:p>
            <a:pPr marL="171450" indent="-171450">
              <a:buFont typeface="Arial" panose="020B0604020202020204" pitchFamily="34" charset="0"/>
              <a:buChar char="•"/>
            </a:pPr>
            <a:r>
              <a:rPr lang="en-GB" sz="1600" dirty="0"/>
              <a:t>If visitors plan to stay longer than 90 in 180 days, or are carrying out activities not included in a Member State’s visa-waiver list, </a:t>
            </a:r>
            <a:r>
              <a:rPr lang="en-GB" sz="1600" u="sng" dirty="0"/>
              <a:t>they may need a visa, work permit or other documentation</a:t>
            </a:r>
            <a:r>
              <a:rPr lang="en-GB" sz="1600" dirty="0"/>
              <a:t>. </a:t>
            </a:r>
          </a:p>
          <a:p>
            <a:pPr marL="171450" indent="-171450">
              <a:buFont typeface="Arial" panose="020B0604020202020204" pitchFamily="34" charset="0"/>
              <a:buChar char="•"/>
            </a:pPr>
            <a:r>
              <a:rPr lang="en-GB" sz="1600" dirty="0"/>
              <a:t>It is worth noting that in 2022 the EU will introduce a US-style electronic travel authorisation system for visitors from countries that are not part of the EU – the ETIAS. This system will check the security credentials and charge a fee to travellers visiting EU member countries for business, tourism, and other purposes. </a:t>
            </a:r>
          </a:p>
        </p:txBody>
      </p:sp>
      <p:sp>
        <p:nvSpPr>
          <p:cNvPr id="7" name="Title 6">
            <a:extLst>
              <a:ext uri="{FF2B5EF4-FFF2-40B4-BE49-F238E27FC236}">
                <a16:creationId xmlns:a16="http://schemas.microsoft.com/office/drawing/2014/main" id="{3C222BEF-9052-442D-8CB1-ABD6C4B44CDD}"/>
              </a:ext>
            </a:extLst>
          </p:cNvPr>
          <p:cNvSpPr>
            <a:spLocks noGrp="1"/>
          </p:cNvSpPr>
          <p:nvPr>
            <p:ph type="title"/>
          </p:nvPr>
        </p:nvSpPr>
        <p:spPr/>
        <p:txBody>
          <a:bodyPr>
            <a:noAutofit/>
          </a:bodyPr>
          <a:lstStyle/>
          <a:p>
            <a:r>
              <a:rPr lang="en-GB" sz="3100"/>
              <a:t>Mobility rules (non-TCA)</a:t>
            </a:r>
          </a:p>
        </p:txBody>
      </p:sp>
    </p:spTree>
    <p:extLst>
      <p:ext uri="{BB962C8B-B14F-4D97-AF65-F5344CB8AC3E}">
        <p14:creationId xmlns:p14="http://schemas.microsoft.com/office/powerpoint/2010/main" val="1675592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9861A15-D8FA-4F05-86F5-7C2C6FADE567}"/>
              </a:ext>
            </a:extLst>
          </p:cNvPr>
          <p:cNvSpPr>
            <a:spLocks noGrp="1"/>
          </p:cNvSpPr>
          <p:nvPr>
            <p:ph type="sldNum" sz="quarter" idx="12"/>
          </p:nvPr>
        </p:nvSpPr>
        <p:spPr/>
        <p:txBody>
          <a:bodyPr/>
          <a:lstStyle/>
          <a:p>
            <a:fld id="{669902A3-F5BE-463A-8C02-980F4CBC8E21}" type="slidenum">
              <a:rPr lang="en-GB" smtClean="0"/>
              <a:pPr/>
              <a:t>8</a:t>
            </a:fld>
            <a:endParaRPr lang="en-GB"/>
          </a:p>
        </p:txBody>
      </p:sp>
      <p:sp>
        <p:nvSpPr>
          <p:cNvPr id="4" name="Content Placeholder 3">
            <a:extLst>
              <a:ext uri="{FF2B5EF4-FFF2-40B4-BE49-F238E27FC236}">
                <a16:creationId xmlns:a16="http://schemas.microsoft.com/office/drawing/2014/main" id="{858FF0BB-4770-441A-935F-4B0E628685F6}"/>
              </a:ext>
            </a:extLst>
          </p:cNvPr>
          <p:cNvSpPr>
            <a:spLocks noGrp="1"/>
          </p:cNvSpPr>
          <p:nvPr>
            <p:ph sz="half" idx="2"/>
          </p:nvPr>
        </p:nvSpPr>
        <p:spPr>
          <a:xfrm>
            <a:off x="285984" y="666404"/>
            <a:ext cx="11745600" cy="7493040"/>
          </a:xfrm>
        </p:spPr>
        <p:txBody>
          <a:bodyPr>
            <a:normAutofit/>
          </a:bodyPr>
          <a:lstStyle/>
          <a:p>
            <a:pPr lvl="0"/>
            <a:endParaRPr lang="en-GB" sz="1400"/>
          </a:p>
          <a:p>
            <a:r>
              <a:rPr lang="en-GB" sz="1600"/>
              <a:t>In addition to the short-term, 90-day route covered by Mobility provisions in the TCA, the following routes are of importance for barristers seeking to enter the UK to work:</a:t>
            </a:r>
          </a:p>
        </p:txBody>
      </p:sp>
      <p:sp>
        <p:nvSpPr>
          <p:cNvPr id="7" name="Title 6">
            <a:extLst>
              <a:ext uri="{FF2B5EF4-FFF2-40B4-BE49-F238E27FC236}">
                <a16:creationId xmlns:a16="http://schemas.microsoft.com/office/drawing/2014/main" id="{FFE2ED1F-AFF4-48C1-B2EB-BA59901F61EF}"/>
              </a:ext>
            </a:extLst>
          </p:cNvPr>
          <p:cNvSpPr>
            <a:spLocks noGrp="1"/>
          </p:cNvSpPr>
          <p:nvPr>
            <p:ph type="title"/>
          </p:nvPr>
        </p:nvSpPr>
        <p:spPr>
          <a:xfrm>
            <a:off x="513984" y="381132"/>
            <a:ext cx="11289600" cy="360000"/>
          </a:xfrm>
        </p:spPr>
        <p:txBody>
          <a:bodyPr>
            <a:noAutofit/>
          </a:bodyPr>
          <a:lstStyle/>
          <a:p>
            <a:r>
              <a:rPr lang="en-GB" sz="3100"/>
              <a:t>Inbound mobility and the UK’s new immigration system (1)</a:t>
            </a:r>
          </a:p>
        </p:txBody>
      </p:sp>
      <p:sp>
        <p:nvSpPr>
          <p:cNvPr id="5" name="TextBox 4">
            <a:extLst>
              <a:ext uri="{FF2B5EF4-FFF2-40B4-BE49-F238E27FC236}">
                <a16:creationId xmlns:a16="http://schemas.microsoft.com/office/drawing/2014/main" id="{D2DC4710-290B-4299-9D60-D3AF592A43AB}"/>
              </a:ext>
            </a:extLst>
          </p:cNvPr>
          <p:cNvSpPr txBox="1"/>
          <p:nvPr/>
        </p:nvSpPr>
        <p:spPr>
          <a:xfrm>
            <a:off x="567559" y="1620695"/>
            <a:ext cx="10285424" cy="4031873"/>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Visitors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Visitors can either apply for a visa before arrival or seek leave to enter at the UK border.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HMG has made clear its intention for EU and Swiss citizens to not require visas to visit the UK. </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Visitors can come to the UK for up to 6 months and can enter the UK multiple times.</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Visitor activity includes tourism and visiting friends and family. Business related activities include for example attending meetings and conferences, carrying out independent research, and undertaking work-related training. A full list can be found on Gov.uk under by searching for ‘</a:t>
            </a:r>
            <a:r>
              <a:rPr lang="en-GB" sz="1600" i="0" dirty="0">
                <a:solidFill>
                  <a:srgbClr val="0B0C0C"/>
                </a:solidFill>
                <a:effectLst/>
                <a:latin typeface="Arial" panose="020B0604020202020204" pitchFamily="34" charset="0"/>
                <a:cs typeface="Arial" panose="020B0604020202020204" pitchFamily="34" charset="0"/>
              </a:rPr>
              <a:t>Immigration Rules Appendix Visitor: Permitted Activities’</a:t>
            </a:r>
          </a:p>
          <a:p>
            <a:endParaRPr lang="en-GB" sz="1600" dirty="0">
              <a:latin typeface="Arial" panose="020B0604020202020204" pitchFamily="34" charset="0"/>
              <a:cs typeface="Arial" panose="020B0604020202020204" pitchFamily="34" charset="0"/>
            </a:endParaRPr>
          </a:p>
          <a:p>
            <a:r>
              <a:rPr lang="en-GB" sz="1600" b="1" dirty="0">
                <a:latin typeface="Arial" panose="020B0604020202020204" pitchFamily="34" charset="0"/>
                <a:cs typeface="Arial" panose="020B0604020202020204" pitchFamily="34" charset="0"/>
              </a:rPr>
              <a:t>Intra-Company Transfers (ICT) &amp; Graduate ICT</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The Intra-Company Transfer route is for established workers who are being transferred by the business they work for to do a skilled role in the UK in a different branch of the same firm.</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The Intra-Company Graduate Trainee route is for workers who are being transferred by the business they work for to undertake a role in the UK as part of a structured graduate training programme.</a:t>
            </a: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The main change in 2021 will be bringing in EU citizens into these routes, which will require visas under the Points Based System.</a:t>
            </a:r>
          </a:p>
        </p:txBody>
      </p:sp>
    </p:spTree>
    <p:extLst>
      <p:ext uri="{BB962C8B-B14F-4D97-AF65-F5344CB8AC3E}">
        <p14:creationId xmlns:p14="http://schemas.microsoft.com/office/powerpoint/2010/main" val="3980166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1557354-2723-439B-9BEA-33ADFFC093A7}"/>
              </a:ext>
            </a:extLst>
          </p:cNvPr>
          <p:cNvSpPr>
            <a:spLocks noGrp="1"/>
          </p:cNvSpPr>
          <p:nvPr>
            <p:ph type="sldNum" sz="quarter" idx="12"/>
          </p:nvPr>
        </p:nvSpPr>
        <p:spPr/>
        <p:txBody>
          <a:bodyPr/>
          <a:lstStyle/>
          <a:p>
            <a:fld id="{669902A3-F5BE-463A-8C02-980F4CBC8E21}" type="slidenum">
              <a:rPr lang="en-GB" smtClean="0"/>
              <a:pPr/>
              <a:t>9</a:t>
            </a:fld>
            <a:endParaRPr lang="en-GB"/>
          </a:p>
        </p:txBody>
      </p:sp>
      <p:sp>
        <p:nvSpPr>
          <p:cNvPr id="3" name="Text Placeholder 2">
            <a:extLst>
              <a:ext uri="{FF2B5EF4-FFF2-40B4-BE49-F238E27FC236}">
                <a16:creationId xmlns:a16="http://schemas.microsoft.com/office/drawing/2014/main" id="{AEEE7C19-90CD-4138-B308-84B4847D336C}"/>
              </a:ext>
            </a:extLst>
          </p:cNvPr>
          <p:cNvSpPr>
            <a:spLocks noGrp="1"/>
          </p:cNvSpPr>
          <p:nvPr>
            <p:ph type="body" idx="1"/>
          </p:nvPr>
        </p:nvSpPr>
        <p:spPr>
          <a:xfrm>
            <a:off x="489600" y="1087655"/>
            <a:ext cx="11289600" cy="5043637"/>
          </a:xfrm>
        </p:spPr>
        <p:txBody>
          <a:bodyPr>
            <a:noAutofit/>
          </a:bodyPr>
          <a:lstStyle/>
          <a:p>
            <a:pPr>
              <a:lnSpc>
                <a:spcPct val="120000"/>
              </a:lnSpc>
              <a:spcBef>
                <a:spcPts val="0"/>
              </a:spcBef>
            </a:pPr>
            <a:r>
              <a:rPr lang="en-GB" sz="1100"/>
              <a:t>T5 – </a:t>
            </a:r>
            <a:r>
              <a:rPr lang="en-GB" sz="1100" i="0">
                <a:solidFill>
                  <a:srgbClr val="0B0C0C"/>
                </a:solidFill>
                <a:effectLst/>
              </a:rPr>
              <a:t>Temporary Worker – International Agreement Worker visa </a:t>
            </a:r>
          </a:p>
          <a:p>
            <a:pPr marL="285750" indent="-285750">
              <a:lnSpc>
                <a:spcPct val="120000"/>
              </a:lnSpc>
              <a:spcBef>
                <a:spcPts val="0"/>
              </a:spcBef>
              <a:buFont typeface="Arial" panose="020B0604020202020204" pitchFamily="34" charset="0"/>
              <a:buChar char="•"/>
            </a:pPr>
            <a:r>
              <a:rPr lang="en-GB" sz="1100" b="0"/>
              <a:t>This </a:t>
            </a:r>
            <a:r>
              <a:rPr lang="en-GB" sz="1100" b="0" i="0">
                <a:solidFill>
                  <a:srgbClr val="0B0C0C"/>
                </a:solidFill>
                <a:effectLst/>
              </a:rPr>
              <a:t>route is for a person who wants to come to the UK to provide a service covered under international law, including providing a service under contract as a contractual service supplier or independent professional. </a:t>
            </a:r>
          </a:p>
          <a:p>
            <a:pPr marL="285750" indent="-285750">
              <a:lnSpc>
                <a:spcPct val="120000"/>
              </a:lnSpc>
              <a:spcBef>
                <a:spcPts val="0"/>
              </a:spcBef>
              <a:buFont typeface="Arial" panose="020B0604020202020204" pitchFamily="34" charset="0"/>
              <a:buChar char="•"/>
            </a:pPr>
            <a:r>
              <a:rPr lang="en-GB" sz="1100" b="0" i="0">
                <a:solidFill>
                  <a:srgbClr val="0B0C0C"/>
                </a:solidFill>
                <a:effectLst/>
              </a:rPr>
              <a:t>A person on the International Agreement Worker route can stay for a maximum period of between 6 months and 2 years depending on the international agreement.</a:t>
            </a:r>
          </a:p>
          <a:p>
            <a:pPr>
              <a:lnSpc>
                <a:spcPct val="120000"/>
              </a:lnSpc>
              <a:spcBef>
                <a:spcPts val="0"/>
              </a:spcBef>
            </a:pPr>
            <a:endParaRPr lang="en-GB" sz="1100"/>
          </a:p>
          <a:p>
            <a:pPr>
              <a:lnSpc>
                <a:spcPct val="120000"/>
              </a:lnSpc>
              <a:spcBef>
                <a:spcPts val="0"/>
              </a:spcBef>
            </a:pPr>
            <a:r>
              <a:rPr lang="en-GB" sz="1100"/>
              <a:t>T5 - Government Authorised Exchange (GAE) Visa  </a:t>
            </a:r>
          </a:p>
          <a:p>
            <a:pPr marL="285750" lvl="0" indent="-196850">
              <a:lnSpc>
                <a:spcPct val="120000"/>
              </a:lnSpc>
              <a:spcBef>
                <a:spcPts val="0"/>
              </a:spcBef>
              <a:buFont typeface="Arial" panose="020B0604020202020204" pitchFamily="34" charset="0"/>
              <a:buChar char="•"/>
            </a:pPr>
            <a:r>
              <a:rPr lang="en-GB" sz="1100" b="0"/>
              <a:t>This route allows employers to temporarily recruit workers in different roles to meet international objectives across a number of sectors. </a:t>
            </a:r>
          </a:p>
          <a:p>
            <a:pPr marL="285750" lvl="0" indent="-196850">
              <a:lnSpc>
                <a:spcPct val="120000"/>
              </a:lnSpc>
              <a:spcBef>
                <a:spcPts val="0"/>
              </a:spcBef>
              <a:buFont typeface="Arial" panose="020B0604020202020204" pitchFamily="34" charset="0"/>
              <a:buChar char="•"/>
            </a:pPr>
            <a:r>
              <a:rPr lang="en-GB" sz="1100" b="0"/>
              <a:t>There are two schemes – run by the Law Society of England &amp; Wales (for international solicitors) and the Bar Council (for international barristers).</a:t>
            </a:r>
          </a:p>
          <a:p>
            <a:pPr marL="285750" lvl="0" indent="-196850">
              <a:lnSpc>
                <a:spcPct val="120000"/>
              </a:lnSpc>
              <a:spcBef>
                <a:spcPts val="0"/>
              </a:spcBef>
              <a:buFont typeface="Arial" panose="020B0604020202020204" pitchFamily="34" charset="0"/>
              <a:buChar char="•"/>
            </a:pPr>
            <a:r>
              <a:rPr lang="en-GB" sz="1100" b="0"/>
              <a:t>The scheme caters for those who wish to come to the UK on an approved scheme for a period of no more than 12 or 24 months, e.g. to undertake pupillage </a:t>
            </a:r>
          </a:p>
          <a:p>
            <a:pPr marL="88900" lvl="0">
              <a:lnSpc>
                <a:spcPct val="120000"/>
              </a:lnSpc>
              <a:spcBef>
                <a:spcPts val="0"/>
              </a:spcBef>
            </a:pPr>
            <a:endParaRPr lang="en-GB" sz="1100" b="0"/>
          </a:p>
          <a:p>
            <a:pPr>
              <a:lnSpc>
                <a:spcPct val="120000"/>
              </a:lnSpc>
              <a:spcBef>
                <a:spcPts val="0"/>
              </a:spcBef>
            </a:pPr>
            <a:r>
              <a:rPr lang="en-GB" sz="1100"/>
              <a:t>Skilled Worker Route (Sponsored) </a:t>
            </a:r>
          </a:p>
          <a:p>
            <a:pPr marL="285750" lvl="0" indent="-196850">
              <a:lnSpc>
                <a:spcPct val="120000"/>
              </a:lnSpc>
              <a:spcBef>
                <a:spcPts val="0"/>
              </a:spcBef>
              <a:buFont typeface="Arial" panose="020B0604020202020204" pitchFamily="34" charset="0"/>
              <a:buChar char="•"/>
            </a:pPr>
            <a:r>
              <a:rPr lang="en-GB" sz="1100" b="0"/>
              <a:t>This route is for employers wishing to recruit people to work in the UK for a specific job role. A skilled worker must have a job offer in an eligible skilled occupation from a HO-approved sponsor. </a:t>
            </a:r>
            <a:r>
              <a:rPr lang="en-GB" sz="1100" b="0" u="sng"/>
              <a:t>Lawyers are eligible</a:t>
            </a:r>
            <a:r>
              <a:rPr lang="en-GB" sz="1100" b="0"/>
              <a:t>. </a:t>
            </a:r>
          </a:p>
          <a:p>
            <a:pPr marL="285750" lvl="0" indent="-196850">
              <a:lnSpc>
                <a:spcPct val="120000"/>
              </a:lnSpc>
              <a:spcBef>
                <a:spcPts val="0"/>
              </a:spcBef>
              <a:buFont typeface="Arial" panose="020B0604020202020204" pitchFamily="34" charset="0"/>
              <a:buChar char="•"/>
            </a:pPr>
            <a:r>
              <a:rPr lang="en-GB" sz="1100" b="0"/>
              <a:t>It will be open to EU and non-EU nationals who meet certain conditions including a job offer by a licensed employer, being able to speak English and their qualification level to be equivalent to A-levels and above. </a:t>
            </a:r>
            <a:r>
              <a:rPr lang="en-GB" sz="1100" b="0" u="sng"/>
              <a:t>This will be used by migrant solicitors and self-employed barristers entering the UK to work</a:t>
            </a:r>
            <a:r>
              <a:rPr lang="en-GB" sz="1100" b="0"/>
              <a:t>. </a:t>
            </a:r>
          </a:p>
          <a:p>
            <a:pPr marL="285750" lvl="0" indent="-196850">
              <a:lnSpc>
                <a:spcPct val="120000"/>
              </a:lnSpc>
              <a:spcBef>
                <a:spcPts val="0"/>
              </a:spcBef>
              <a:buFont typeface="Arial" panose="020B0604020202020204" pitchFamily="34" charset="0"/>
              <a:buChar char="•"/>
            </a:pPr>
            <a:r>
              <a:rPr lang="en-GB" sz="1100" b="0"/>
              <a:t>There will no longer be a cap on the number of applications and the requirement for the employer to undertake the resident labour market test will be removed.</a:t>
            </a:r>
          </a:p>
          <a:p>
            <a:pPr marL="285750" lvl="0" indent="-196850">
              <a:lnSpc>
                <a:spcPct val="120000"/>
              </a:lnSpc>
              <a:spcBef>
                <a:spcPts val="0"/>
              </a:spcBef>
              <a:buFont typeface="Arial" panose="020B0604020202020204" pitchFamily="34" charset="0"/>
              <a:buChar char="•"/>
            </a:pPr>
            <a:r>
              <a:rPr lang="en-GB" sz="1100" b="0"/>
              <a:t>The minimum salary threshold is £20,480. However, a migrant can enter the UK if their salary is lower, provided their job offer falls under the Shortage Occupation List (SOL). </a:t>
            </a:r>
            <a:r>
              <a:rPr lang="en-GB" sz="1100" b="0" u="sng"/>
              <a:t>Lawyers are unlikely to fall into the SOL category</a:t>
            </a:r>
            <a:r>
              <a:rPr lang="en-GB" sz="1100" b="0"/>
              <a:t>.  </a:t>
            </a:r>
          </a:p>
          <a:p>
            <a:pPr marL="285750" lvl="0" indent="-196850">
              <a:lnSpc>
                <a:spcPct val="120000"/>
              </a:lnSpc>
              <a:spcBef>
                <a:spcPts val="0"/>
              </a:spcBef>
              <a:buFont typeface="Arial" panose="020B0604020202020204" pitchFamily="34" charset="0"/>
              <a:buChar char="•"/>
            </a:pPr>
            <a:r>
              <a:rPr lang="en-GB" sz="1100" b="0"/>
              <a:t>There are three mandatory criteria which make up the 50 points required to be eligible under this route: (</a:t>
            </a:r>
            <a:r>
              <a:rPr lang="en-GB" sz="1100" b="0" err="1"/>
              <a:t>i</a:t>
            </a:r>
            <a:r>
              <a:rPr lang="en-GB" sz="1100" b="0"/>
              <a:t>) 20 points for a job offer at an appropriate skill level; (ii) 20 points for a job offer from an approved sponsor; and (iii) 10 points for English language skills. </a:t>
            </a:r>
          </a:p>
          <a:p>
            <a:pPr marL="285750" lvl="0" indent="-196850">
              <a:lnSpc>
                <a:spcPct val="120000"/>
              </a:lnSpc>
              <a:spcBef>
                <a:spcPts val="0"/>
              </a:spcBef>
              <a:buFont typeface="Arial" panose="020B0604020202020204" pitchFamily="34" charset="0"/>
              <a:buChar char="•"/>
            </a:pPr>
            <a:r>
              <a:rPr lang="en-GB" sz="1100" b="0"/>
              <a:t>Under this route, an applicant can stay for up to 5 years before needing to extend their visa. After 5 years, the applicant can apply to settle permanently in the UK (indefinite leave to remain). </a:t>
            </a:r>
          </a:p>
          <a:p>
            <a:pPr marL="285750" lvl="0" indent="-196850">
              <a:lnSpc>
                <a:spcPct val="120000"/>
              </a:lnSpc>
              <a:spcBef>
                <a:spcPts val="0"/>
              </a:spcBef>
              <a:buFont typeface="Arial" panose="020B0604020202020204" pitchFamily="34" charset="0"/>
              <a:buChar char="•"/>
            </a:pPr>
            <a:r>
              <a:rPr lang="en-GB" sz="1100" b="0" u="sng"/>
              <a:t>Employers such as law firms wishing to sponsor an EU or non-EU national will have to ensure they are registered as a licensed sponsor</a:t>
            </a:r>
            <a:r>
              <a:rPr lang="en-GB" sz="1100" b="0"/>
              <a:t>. </a:t>
            </a:r>
          </a:p>
          <a:p>
            <a:pPr marL="285750" lvl="0" indent="-196850">
              <a:lnSpc>
                <a:spcPct val="120000"/>
              </a:lnSpc>
              <a:spcBef>
                <a:spcPts val="0"/>
              </a:spcBef>
              <a:buFont typeface="Arial" panose="020B0604020202020204" pitchFamily="34" charset="0"/>
              <a:buChar char="•"/>
            </a:pPr>
            <a:r>
              <a:rPr lang="en-GB" sz="1100" b="0" u="sng"/>
              <a:t>Self-employed barristers will enter via this route. The Bar Council will be their sponsors</a:t>
            </a:r>
            <a:r>
              <a:rPr lang="en-GB" sz="1100" b="0"/>
              <a:t>. </a:t>
            </a:r>
          </a:p>
        </p:txBody>
      </p:sp>
      <p:sp>
        <p:nvSpPr>
          <p:cNvPr id="7" name="Title 6">
            <a:extLst>
              <a:ext uri="{FF2B5EF4-FFF2-40B4-BE49-F238E27FC236}">
                <a16:creationId xmlns:a16="http://schemas.microsoft.com/office/drawing/2014/main" id="{DAF35076-1619-4D75-9AEF-923C22DD4B24}"/>
              </a:ext>
            </a:extLst>
          </p:cNvPr>
          <p:cNvSpPr>
            <a:spLocks noGrp="1"/>
          </p:cNvSpPr>
          <p:nvPr>
            <p:ph type="title"/>
          </p:nvPr>
        </p:nvSpPr>
        <p:spPr/>
        <p:txBody>
          <a:bodyPr>
            <a:noAutofit/>
          </a:bodyPr>
          <a:lstStyle/>
          <a:p>
            <a:r>
              <a:rPr lang="en-GB" sz="3100"/>
              <a:t>Inbound mobility and the UK’s new immigration system (2)</a:t>
            </a:r>
          </a:p>
        </p:txBody>
      </p:sp>
    </p:spTree>
    <p:extLst>
      <p:ext uri="{BB962C8B-B14F-4D97-AF65-F5344CB8AC3E}">
        <p14:creationId xmlns:p14="http://schemas.microsoft.com/office/powerpoint/2010/main" val="39795448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RPQ&amp;Home title policy paper - presentation.potx" id="{3DBD40A4-388F-40EE-AD78-F95501B52960}" vid="{59693914-D60E-453C-8CC0-167A42B517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1049c8f8-5136-46ba-b899-95b9260cc93a">
      <UserInfo>
        <DisplayName>Reilly, Catriona (Trade and Investment Negotiations)</DisplayName>
        <AccountId>52</AccountId>
        <AccountType/>
      </UserInfo>
      <UserInfo>
        <DisplayName>Raby, Sam (BEIS)</DisplayName>
        <AccountId>3123</AccountId>
        <AccountType/>
      </UserInfo>
      <UserInfo>
        <DisplayName>Couturier, Jonathan (Trade and Investment Negotiations)</DisplayName>
        <AccountId>49</AccountId>
        <AccountType/>
      </UserInfo>
      <UserInfo>
        <DisplayName>Lee, Daniel (Trade and Investment Negotiations)</DisplayName>
        <AccountId>38</AccountId>
        <AccountType/>
      </UserInfo>
      <UserInfo>
        <DisplayName>Diver, Jessica (BEIS)</DisplayName>
        <AccountId>3259</AccountId>
        <AccountType/>
      </UserInfo>
      <UserInfo>
        <DisplayName>Thompson, Helena (BEIS)</DisplayName>
        <AccountId>3258</AccountId>
        <AccountType/>
      </UserInfo>
      <UserInfo>
        <DisplayName>Squire, Simon (Trade and Investment Negotiations)</DisplayName>
        <AccountId>41</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C20BA0B2E838A4997C59D3893D50C60" ma:contentTypeVersion="11" ma:contentTypeDescription="Create a new document." ma:contentTypeScope="" ma:versionID="c6818d72fb660b466cebbfcbb1ef9dc2">
  <xsd:schema xmlns:xsd="http://www.w3.org/2001/XMLSchema" xmlns:xs="http://www.w3.org/2001/XMLSchema" xmlns:p="http://schemas.microsoft.com/office/2006/metadata/properties" xmlns:ns3="3fae78f8-ae77-4090-9e58-367765896fd8" xmlns:ns4="1049c8f8-5136-46ba-b899-95b9260cc93a" targetNamespace="http://schemas.microsoft.com/office/2006/metadata/properties" ma:root="true" ma:fieldsID="91aa8ffe852a1e6618bd1a2ce78dc25e" ns3:_="" ns4:_="">
    <xsd:import namespace="3fae78f8-ae77-4090-9e58-367765896fd8"/>
    <xsd:import namespace="1049c8f8-5136-46ba-b899-95b9260cc93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ae78f8-ae77-4090-9e58-367765896f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049c8f8-5136-46ba-b899-95b9260cc93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57F027-8F6C-4E08-A020-0A4FFB105EDA}">
  <ds:schemaRefs>
    <ds:schemaRef ds:uri="http://schemas.microsoft.com/sharepoint/v3/contenttype/forms"/>
  </ds:schemaRefs>
</ds:datastoreItem>
</file>

<file path=customXml/itemProps2.xml><?xml version="1.0" encoding="utf-8"?>
<ds:datastoreItem xmlns:ds="http://schemas.openxmlformats.org/officeDocument/2006/customXml" ds:itemID="{18CD464D-2979-4E85-9F0C-570CCCE66A82}">
  <ds:schemaRefs>
    <ds:schemaRef ds:uri="3fae78f8-ae77-4090-9e58-367765896fd8"/>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1049c8f8-5136-46ba-b899-95b9260cc93a"/>
    <ds:schemaRef ds:uri="http://www.w3.org/XML/1998/namespace"/>
    <ds:schemaRef ds:uri="http://purl.org/dc/dcmitype/"/>
  </ds:schemaRefs>
</ds:datastoreItem>
</file>

<file path=customXml/itemProps3.xml><?xml version="1.0" encoding="utf-8"?>
<ds:datastoreItem xmlns:ds="http://schemas.openxmlformats.org/officeDocument/2006/customXml" ds:itemID="{4A908983-3D4F-4785-B1F0-4927915CA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ae78f8-ae77-4090-9e58-367765896fd8"/>
    <ds:schemaRef ds:uri="1049c8f8-5136-46ba-b899-95b9260cc9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MRPQ&amp;Home title policy paper - presentation</Template>
  <TotalTime>25</TotalTime>
  <Words>1801</Words>
  <Application>Microsoft Office PowerPoint</Application>
  <PresentationFormat>Widescreen</PresentationFormat>
  <Paragraphs>97</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Helvetica</vt:lpstr>
      <vt:lpstr>Office Theme</vt:lpstr>
      <vt:lpstr>Mobility and the EU from January 2021 Including the EU-UK Trade &amp; Cooperation Agreement (TCA)</vt:lpstr>
      <vt:lpstr>Key categories of short-term service supply for barristers</vt:lpstr>
      <vt:lpstr>What does the deal do?</vt:lpstr>
      <vt:lpstr>Key routes for barristers (TCA): Short-term Business Visitors (STBV) </vt:lpstr>
      <vt:lpstr>Key routes for barristers (TCA): Independent Professional (IP)</vt:lpstr>
      <vt:lpstr>Check that you meet business travel requirements</vt:lpstr>
      <vt:lpstr>Mobility rules (non-TCA)</vt:lpstr>
      <vt:lpstr>Inbound mobility and the UK’s new immigration system (1)</vt:lpstr>
      <vt:lpstr>Inbound mobility and the UK’s new immigration system (2)</vt:lpstr>
    </vt:vector>
  </TitlesOfParts>
  <Manager>Ministry of Justice</Manager>
  <Company>Ministry of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FEP negotiations: MRPQ/ Home title policy paper</dc:title>
  <dc:subject>[add subtitle]</dc:subject>
  <dc:creator>Rousseau, Laurene</dc:creator>
  <cp:keywords>[add key words]</cp:keywords>
  <cp:lastModifiedBy>Kyriacou, Kyri</cp:lastModifiedBy>
  <cp:revision>5</cp:revision>
  <cp:lastPrinted>2019-11-20T08:24:19Z</cp:lastPrinted>
  <dcterms:created xsi:type="dcterms:W3CDTF">2019-06-17T07:47:16Z</dcterms:created>
  <dcterms:modified xsi:type="dcterms:W3CDTF">2021-01-15T14:34:42Z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0x0101001C20BA0B2E838A4997C59D3893D50C60</vt:lpwstr>
  </property>
  <property fmtid="{D5CDD505-2E9C-101B-9397-08002B2CF9AE}" pid="3" name="MSIP_Label_ba62f585-b40f-4ab9-bafe-39150f03d124_Enabled">
    <vt:lpwstr>true</vt:lpwstr>
  </property>
  <property fmtid="{D5CDD505-2E9C-101B-9397-08002B2CF9AE}" pid="4" name="MSIP_Label_ba62f585-b40f-4ab9-bafe-39150f03d124_SetDate">
    <vt:lpwstr>2021-01-06T13:50:46Z</vt:lpwstr>
  </property>
  <property fmtid="{D5CDD505-2E9C-101B-9397-08002B2CF9AE}" pid="5" name="MSIP_Label_ba62f585-b40f-4ab9-bafe-39150f03d124_Method">
    <vt:lpwstr>Standard</vt:lpwstr>
  </property>
  <property fmtid="{D5CDD505-2E9C-101B-9397-08002B2CF9AE}" pid="6" name="MSIP_Label_ba62f585-b40f-4ab9-bafe-39150f03d124_Name">
    <vt:lpwstr>OFFICIAL</vt:lpwstr>
  </property>
  <property fmtid="{D5CDD505-2E9C-101B-9397-08002B2CF9AE}" pid="7" name="MSIP_Label_ba62f585-b40f-4ab9-bafe-39150f03d124_SiteId">
    <vt:lpwstr>cbac7005-02c1-43eb-b497-e6492d1b2dd8</vt:lpwstr>
  </property>
  <property fmtid="{D5CDD505-2E9C-101B-9397-08002B2CF9AE}" pid="8" name="MSIP_Label_ba62f585-b40f-4ab9-bafe-39150f03d124_ActionId">
    <vt:lpwstr>91229072-2ed9-4556-8c44-29a29c098272</vt:lpwstr>
  </property>
  <property fmtid="{D5CDD505-2E9C-101B-9397-08002B2CF9AE}" pid="9" name="MSIP_Label_ba62f585-b40f-4ab9-bafe-39150f03d124_ContentBits">
    <vt:lpwstr>0</vt:lpwstr>
  </property>
  <property fmtid="{D5CDD505-2E9C-101B-9397-08002B2CF9AE}" pid="10" name="Business Unit">
    <vt:lpwstr>1;#Trade Investment and Negotiations|5b2bd353-ee24-4625-b365-0e49f4d732cc</vt:lpwstr>
  </property>
  <property fmtid="{D5CDD505-2E9C-101B-9397-08002B2CF9AE}" pid="11" name="_dlc_DocIdItemGuid">
    <vt:lpwstr>add20ba9-1da0-4278-8479-a3e32c6e7d12</vt:lpwstr>
  </property>
</Properties>
</file>